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73" r:id="rId2"/>
    <p:sldId id="301" r:id="rId3"/>
    <p:sldId id="300" r:id="rId4"/>
    <p:sldId id="308" r:id="rId5"/>
    <p:sldId id="307" r:id="rId6"/>
    <p:sldId id="274" r:id="rId7"/>
    <p:sldId id="306" r:id="rId8"/>
    <p:sldId id="302" r:id="rId9"/>
    <p:sldId id="314" r:id="rId10"/>
    <p:sldId id="322" r:id="rId11"/>
    <p:sldId id="276" r:id="rId12"/>
    <p:sldId id="277" r:id="rId13"/>
    <p:sldId id="321" r:id="rId14"/>
    <p:sldId id="340" r:id="rId15"/>
    <p:sldId id="315" r:id="rId16"/>
    <p:sldId id="278" r:id="rId17"/>
    <p:sldId id="279" r:id="rId18"/>
    <p:sldId id="280" r:id="rId19"/>
    <p:sldId id="304" r:id="rId20"/>
    <p:sldId id="310" r:id="rId21"/>
    <p:sldId id="312" r:id="rId22"/>
    <p:sldId id="319" r:id="rId23"/>
    <p:sldId id="337" r:id="rId24"/>
    <p:sldId id="324" r:id="rId25"/>
    <p:sldId id="318" r:id="rId26"/>
    <p:sldId id="313" r:id="rId27"/>
    <p:sldId id="331" r:id="rId28"/>
    <p:sldId id="332" r:id="rId29"/>
    <p:sldId id="333" r:id="rId30"/>
    <p:sldId id="334" r:id="rId31"/>
    <p:sldId id="335" r:id="rId32"/>
    <p:sldId id="336" r:id="rId33"/>
    <p:sldId id="317" r:id="rId34"/>
    <p:sldId id="282" r:id="rId35"/>
    <p:sldId id="283" r:id="rId36"/>
    <p:sldId id="325" r:id="rId37"/>
    <p:sldId id="326" r:id="rId38"/>
    <p:sldId id="262" r:id="rId39"/>
    <p:sldId id="287" r:id="rId40"/>
    <p:sldId id="338" r:id="rId41"/>
    <p:sldId id="303" r:id="rId42"/>
    <p:sldId id="288" r:id="rId43"/>
    <p:sldId id="339" r:id="rId44"/>
    <p:sldId id="316" r:id="rId45"/>
    <p:sldId id="289" r:id="rId46"/>
    <p:sldId id="327" r:id="rId47"/>
    <p:sldId id="290" r:id="rId48"/>
    <p:sldId id="328" r:id="rId49"/>
    <p:sldId id="291" r:id="rId50"/>
    <p:sldId id="329" r:id="rId51"/>
    <p:sldId id="320" r:id="rId52"/>
    <p:sldId id="330" r:id="rId53"/>
    <p:sldId id="298" r:id="rId54"/>
    <p:sldId id="29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512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3C7C1-2E19-4094-BF0A-768DED033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B5A714F-1CBC-46E2-8970-0D91CEA6A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8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39513ED-969E-4324-BBA8-2DA8795AFF63}" type="slidenum">
              <a:rPr lang="en-US" sz="1200" smtClean="0"/>
              <a:pPr eaLnBrk="1" hangingPunct="1">
                <a:defRPr/>
              </a:pPr>
              <a:t>1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6080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7E6E5D0-E028-4645-863F-A908DA9BA75B}" type="slidenum">
              <a:rPr lang="en-US" sz="1200" smtClean="0"/>
              <a:pPr eaLnBrk="1" hangingPunct="1">
                <a:defRPr/>
              </a:pPr>
              <a:t>18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8105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9F1761D-7DA3-4B80-96C0-21CD1FEA6E5C}" type="slidenum">
              <a:rPr lang="en-US" sz="1200" smtClean="0"/>
              <a:pPr eaLnBrk="1" hangingPunct="1">
                <a:defRPr/>
              </a:pPr>
              <a:t>19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698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C140A33-2732-4EF3-96C8-87FF45BB6F03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25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4279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E9F7495-A1F6-466B-BFEC-4DA5DDAD2253}" type="slidenum">
              <a:rPr lang="en-US" sz="1200" smtClean="0"/>
              <a:pPr eaLnBrk="1" hangingPunct="1">
                <a:defRPr/>
              </a:pPr>
              <a:t>31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3280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8C4C0D0-0400-48D1-8072-DED9C23730CD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33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9391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13BFDB7-D481-4523-8B98-F9929A55243D}" type="slidenum">
              <a:rPr lang="en-US" sz="1200" smtClean="0"/>
              <a:pPr eaLnBrk="1" hangingPunct="1">
                <a:defRPr/>
              </a:pPr>
              <a:t>34</a:t>
            </a:fld>
            <a:endParaRPr 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28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97F4245-A034-4740-A996-54B859186219}" type="slidenum">
              <a:rPr lang="en-US" sz="1200" smtClean="0"/>
              <a:pPr eaLnBrk="1" hangingPunct="1">
                <a:defRPr/>
              </a:pPr>
              <a:t>35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8178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CC055C3-5F42-45BF-B891-6BCADCD96901}" type="slidenum">
              <a:rPr lang="en-US" sz="1200" smtClean="0"/>
              <a:pPr eaLnBrk="1" hangingPunct="1">
                <a:defRPr/>
              </a:pPr>
              <a:t>38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6684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EB8E268-7739-4480-BB17-AE645F898DA9}" type="slidenum">
              <a:rPr lang="en-US" sz="1200" smtClean="0"/>
              <a:pPr eaLnBrk="1" hangingPunct="1">
                <a:defRPr/>
              </a:pPr>
              <a:t>39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251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88F8729-9E5C-4BA8-987A-69A9E9AAA93A}" type="slidenum">
              <a:rPr lang="en-US" sz="1200" smtClean="0"/>
              <a:pPr eaLnBrk="1" hangingPunct="1">
                <a:defRPr/>
              </a:pPr>
              <a:t>41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674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AE8D206-7811-40A1-A07E-C9C53A990266}" type="slidenum">
              <a:rPr lang="en-US" sz="1200" smtClean="0"/>
              <a:pPr eaLnBrk="1" hangingPunct="1">
                <a:defRPr/>
              </a:pPr>
              <a:t>2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9572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45F980D-605C-4FA3-BBC6-248E4897C392}" type="slidenum">
              <a:rPr lang="en-US" sz="1200" smtClean="0"/>
              <a:pPr eaLnBrk="1" hangingPunct="1">
                <a:defRPr/>
              </a:pPr>
              <a:t>42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846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95C64F9-1AC9-44A6-8FFA-F1665E717258}" type="slidenum">
              <a:rPr lang="en-US" sz="1200" smtClean="0"/>
              <a:pPr eaLnBrk="1" hangingPunct="1">
                <a:defRPr/>
              </a:pPr>
              <a:t>45</a:t>
            </a:fld>
            <a:endParaRPr 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0773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58A37F0-F689-45FF-93F7-BB0B7DE63D3D}" type="slidenum">
              <a:rPr lang="en-US" sz="1200" smtClean="0"/>
              <a:pPr eaLnBrk="1" hangingPunct="1">
                <a:defRPr/>
              </a:pPr>
              <a:t>47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1115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00BA668-4E31-4F9A-A7A1-BF0C22DD4A44}" type="slidenum">
              <a:rPr lang="en-US" sz="1200" smtClean="0"/>
              <a:pPr eaLnBrk="1" hangingPunct="1">
                <a:defRPr/>
              </a:pPr>
              <a:t>49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3421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0D7A11A-69AD-4554-BA65-9D84B2F30C8C}" type="slidenum">
              <a:rPr lang="en-US" sz="1200" smtClean="0"/>
              <a:pPr eaLnBrk="1" hangingPunct="1">
                <a:defRPr/>
              </a:pPr>
              <a:t>53</a:t>
            </a:fld>
            <a:endParaRPr 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5529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F340D01-D8C6-4073-8E95-E49E1B8E4B59}" type="slidenum">
              <a:rPr lang="en-US" sz="1200" smtClean="0"/>
              <a:pPr eaLnBrk="1" hangingPunct="1">
                <a:defRPr/>
              </a:pPr>
              <a:t>54</a:t>
            </a:fld>
            <a:endParaRPr 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348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8560675-2602-48BC-866A-0FBCFD722EB3}" type="slidenum">
              <a:rPr lang="en-US" sz="1200" smtClean="0"/>
              <a:pPr eaLnBrk="1" hangingPunct="1">
                <a:defRPr/>
              </a:pPr>
              <a:t>3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286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27DFEDC-6B36-4520-A394-52A25CAE03FA}" type="slidenum">
              <a:rPr lang="en-US" sz="1200" smtClean="0"/>
              <a:pPr eaLnBrk="1" hangingPunct="1">
                <a:defRPr/>
              </a:pPr>
              <a:t>6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359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391830E-8A16-411E-8FD7-E2AEE7696160}" type="slidenum">
              <a:rPr lang="en-US" sz="1200" smtClean="0"/>
              <a:pPr eaLnBrk="1" hangingPunct="1">
                <a:defRPr/>
              </a:pPr>
              <a:t>8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412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0E95EB9-3524-4A5D-B4FE-8C54103A0832}" type="slidenum">
              <a:rPr lang="en-US" sz="1200" smtClean="0"/>
              <a:pPr eaLnBrk="1" hangingPunct="1">
                <a:defRPr/>
              </a:pPr>
              <a:t>11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939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5E3D536-1F9E-4694-9750-ACEB87E8BFDB}" type="slidenum">
              <a:rPr lang="en-US" sz="1200" smtClean="0"/>
              <a:pPr eaLnBrk="1" hangingPunct="1">
                <a:defRPr/>
              </a:pPr>
              <a:t>12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608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1343762-6937-4496-9D34-7137B842792B}" type="slidenum">
              <a:rPr lang="en-US" sz="1200" smtClean="0"/>
              <a:pPr eaLnBrk="1" hangingPunct="1">
                <a:defRPr/>
              </a:pPr>
              <a:t>16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2472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384BCC2-7915-464C-A4C7-2D6EC3D1FF96}" type="slidenum">
              <a:rPr lang="en-US" sz="1200" smtClean="0"/>
              <a:pPr eaLnBrk="1" hangingPunct="1">
                <a:defRPr/>
              </a:pPr>
              <a:t>17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767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6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447800"/>
            <a:ext cx="73152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635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077200" y="6035675"/>
            <a:ext cx="66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312EB4F-476D-42D6-88CE-1E55E7F61222}" type="slidenum">
              <a:rPr lang="en-US" smtClean="0"/>
              <a:pPr eaLnBrk="1" hangingPunct="1">
                <a:defRPr/>
              </a:pPr>
              <a:t>‹#›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9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3581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47800"/>
            <a:ext cx="3581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4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6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41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39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7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template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47800"/>
            <a:ext cx="7315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edoesitall.com/23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mework@csci6433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ve@webmarketingadvantage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Welcome To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CSCI 6433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Internet Protocols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648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Dave Roberts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Early Internet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29112" y="1447800"/>
            <a:ext cx="4357687" cy="4953000"/>
          </a:xfrm>
        </p:spPr>
        <p:txBody>
          <a:bodyPr/>
          <a:lstStyle/>
          <a:p>
            <a:r>
              <a:rPr lang="en-US" sz="2400" dirty="0" smtClean="0"/>
              <a:t>Invented by Rowland Hill, English teacher, 170 years ago</a:t>
            </a:r>
          </a:p>
          <a:p>
            <a:r>
              <a:rPr lang="en-US" sz="2400" dirty="0" smtClean="0"/>
              <a:t>Proposed having sender pay for postage, based on weight, to anywhere</a:t>
            </a:r>
          </a:p>
          <a:p>
            <a:r>
              <a:rPr lang="en-US" sz="2400" dirty="0" smtClean="0"/>
              <a:t>More than 68 million Penny Black stamps were printed</a:t>
            </a:r>
          </a:p>
          <a:p>
            <a:r>
              <a:rPr lang="en-US" sz="2400" dirty="0" smtClean="0"/>
              <a:t>Letters could now be sent anywhere in the world at low cost</a:t>
            </a:r>
            <a:endParaRPr lang="en-US" dirty="0" smtClean="0"/>
          </a:p>
          <a:p>
            <a:r>
              <a:rPr lang="en-US" sz="2400" dirty="0" smtClean="0"/>
              <a:t>Caused a revolution in communication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447800"/>
            <a:ext cx="23717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Background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Computers are valuable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Store, access, manipulate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Networked computers are more valuable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Computers cooperate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Enables interaction,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All computers on one network changes everything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Power of computers everywhere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right information everywhere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Metcalfe’s Law:  The value of a network is proportional to the square of the number of computers connected to it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Internet Characteristics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Internetworking—interconnecting heterogeneous networks using a set of communications conventions that allows them to interoperate</a:t>
            </a:r>
          </a:p>
          <a:p>
            <a:pPr eaLnBrk="1" hangingPunct="1"/>
            <a:r>
              <a:rPr lang="en-US" dirty="0" smtClean="0"/>
              <a:t>Openness—publicly available specifications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network of networks</a:t>
            </a:r>
          </a:p>
          <a:p>
            <a:r>
              <a:rPr lang="en-US" dirty="0" smtClean="0"/>
              <a:t>Computers are typically connected to some local area network, most often based on Ethernet</a:t>
            </a:r>
          </a:p>
          <a:p>
            <a:r>
              <a:rPr lang="en-US" dirty="0" smtClean="0"/>
              <a:t>Local area networks are connected to one another by the Internet</a:t>
            </a:r>
          </a:p>
          <a:p>
            <a:r>
              <a:rPr lang="en-US" dirty="0" smtClean="0"/>
              <a:t>This is called </a:t>
            </a:r>
            <a:r>
              <a:rPr lang="en-US" i="1" dirty="0" smtClean="0"/>
              <a:t>Internetworking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Network of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787" y="2002692"/>
            <a:ext cx="6684154" cy="392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Internet standards are developed by open committees of volunteers</a:t>
            </a:r>
          </a:p>
          <a:p>
            <a:r>
              <a:rPr lang="en-US" sz="2800" dirty="0" smtClean="0"/>
              <a:t>An RFC (“Request for Comments”) is issued, comments are collected, revisions made, and the standard is eventually adopted</a:t>
            </a:r>
          </a:p>
          <a:p>
            <a:r>
              <a:rPr lang="en-US" sz="2800" dirty="0" smtClean="0"/>
              <a:t>Standards are independent of hardware and software</a:t>
            </a:r>
          </a:p>
          <a:p>
            <a:r>
              <a:rPr lang="en-US" sz="2800" dirty="0" smtClean="0"/>
              <a:t>All vendors are free to implement the standards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64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Services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Protocols—syntactical and semantic rules for communication</a:t>
            </a:r>
          </a:p>
          <a:p>
            <a:pPr lvl="1" eaLnBrk="1" hangingPunct="1"/>
            <a:r>
              <a:rPr lang="en-US" sz="2400" smtClean="0"/>
              <a:t>Message formats</a:t>
            </a:r>
          </a:p>
          <a:p>
            <a:pPr lvl="1" eaLnBrk="1" hangingPunct="1"/>
            <a:r>
              <a:rPr lang="en-US" sz="2400" smtClean="0"/>
              <a:t>Actions</a:t>
            </a:r>
          </a:p>
          <a:p>
            <a:pPr lvl="1" eaLnBrk="1" hangingPunct="1"/>
            <a:r>
              <a:rPr lang="en-US" sz="2400" smtClean="0"/>
              <a:t>Error handling</a:t>
            </a:r>
          </a:p>
          <a:p>
            <a:pPr lvl="1" eaLnBrk="1" hangingPunct="1"/>
            <a:r>
              <a:rPr lang="en-US" sz="2400" smtClean="0"/>
              <a:t>Hides details</a:t>
            </a:r>
          </a:p>
          <a:p>
            <a:pPr eaLnBrk="1" hangingPunct="1"/>
            <a:r>
              <a:rPr lang="en-US" sz="2800" smtClean="0"/>
              <a:t>Why hide the details?</a:t>
            </a:r>
          </a:p>
          <a:p>
            <a:pPr lvl="1" eaLnBrk="1" hangingPunct="1"/>
            <a:r>
              <a:rPr lang="en-US" sz="2400" smtClean="0"/>
              <a:t>Create new programs quickly</a:t>
            </a:r>
          </a:p>
          <a:p>
            <a:pPr lvl="1" eaLnBrk="1" hangingPunct="1"/>
            <a:r>
              <a:rPr lang="en-US" sz="2400" smtClean="0"/>
              <a:t>Replace computers without changing networks</a:t>
            </a:r>
          </a:p>
          <a:p>
            <a:pPr lvl="1" eaLnBrk="1" hangingPunct="1"/>
            <a:r>
              <a:rPr lang="en-US" sz="2400" smtClean="0"/>
              <a:t>Same software version for all networks</a:t>
            </a:r>
          </a:p>
          <a:p>
            <a:pPr lvl="1" eaLnBrk="1" hangingPunct="1"/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Application-Level Internet Services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World Wide Web—documents connected by hyperlinks</a:t>
            </a:r>
          </a:p>
          <a:p>
            <a:pPr eaLnBrk="1" hangingPunct="1"/>
            <a:r>
              <a:rPr lang="en-US" sz="2800" smtClean="0"/>
              <a:t>Electronic mail—compose a note, send to individuals or groups; read a note that has arrived; can include files as attachments.</a:t>
            </a:r>
          </a:p>
          <a:p>
            <a:pPr eaLnBrk="1" hangingPunct="1"/>
            <a:r>
              <a:rPr lang="en-US" sz="2800" smtClean="0"/>
              <a:t>File transfer—send or receive file of any size. </a:t>
            </a:r>
          </a:p>
          <a:p>
            <a:pPr eaLnBrk="1" hangingPunct="1"/>
            <a:r>
              <a:rPr lang="en-US" sz="2800" smtClean="0"/>
              <a:t>Remote login—user at one machine can establish interactive session at another machine.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Network-level Internet Services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Connectionless packet delivery service—TCP/IP network routes small messages (packets) from one computer to another based on information in the packet. Not reliable.</a:t>
            </a:r>
          </a:p>
          <a:p>
            <a:pPr eaLnBrk="1" hangingPunct="1"/>
            <a:r>
              <a:rPr lang="en-US" smtClean="0"/>
              <a:t>Reliable stream transport service—app on one machine establishes “connection” to app on another machine, send data across the connection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Distinguishing Internet Features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Network Technology Independence—TCP/IP is independent of type of hardware and software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Universal Interconnection—any pair of computers attached to the Internet can communicate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End-to-End Acknowledgements—acks between source and destination, even if on different networks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Application protocols—programmers often find that Internet protocols offer just the services that they need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Tonight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the course</a:t>
            </a:r>
          </a:p>
          <a:p>
            <a:pPr lvl="1" eaLnBrk="1" hangingPunct="1"/>
            <a:r>
              <a:rPr lang="en-US" dirty="0" smtClean="0"/>
              <a:t>Philosophy</a:t>
            </a:r>
          </a:p>
          <a:p>
            <a:pPr lvl="1" eaLnBrk="1" hangingPunct="1"/>
            <a:r>
              <a:rPr lang="en-US" dirty="0" smtClean="0"/>
              <a:t>Mechanics</a:t>
            </a:r>
          </a:p>
          <a:p>
            <a:pPr eaLnBrk="1" hangingPunct="1"/>
            <a:r>
              <a:rPr lang="en-US" dirty="0" smtClean="0"/>
              <a:t>History of the Internet</a:t>
            </a:r>
          </a:p>
          <a:p>
            <a:pPr eaLnBrk="1" hangingPunct="1"/>
            <a:r>
              <a:rPr lang="en-US" dirty="0" smtClean="0"/>
              <a:t>Introduction to networking</a:t>
            </a:r>
          </a:p>
          <a:p>
            <a:pPr eaLnBrk="1" hangingPunct="1"/>
            <a:r>
              <a:rPr lang="en-US" dirty="0" smtClean="0"/>
              <a:t>Introduction to Ethernet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Internet Growth Trends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514600" y="2514600"/>
          <a:ext cx="4038600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3" imgW="2286000" imgH="2059920" progId="MS_ClipArt_Gallery.2">
                  <p:embed/>
                </p:oleObj>
              </mc:Choice>
              <mc:Fallback>
                <p:oleObj name="Clip" r:id="rId3" imgW="2286000" imgH="2059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4038600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pic>
        <p:nvPicPr>
          <p:cNvPr id="11269" name="Picture 5" descr="D:\slater_forrest\ISOC\isocmemb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8"/>
          <a:stretch>
            <a:fillRect/>
          </a:stretch>
        </p:blipFill>
        <p:spPr bwMode="auto">
          <a:xfrm>
            <a:off x="7091363" y="5653088"/>
            <a:ext cx="1520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z="3200"/>
              <a:t>Statistics from the IITF Report </a:t>
            </a:r>
            <a:br>
              <a:rPr lang="en-US" altLang="en-US" sz="3200"/>
            </a:br>
            <a:r>
              <a:rPr lang="en-US" altLang="en-US" sz="3200" u="sng"/>
              <a:t>The Emerging Digital Economy</a:t>
            </a:r>
            <a:r>
              <a:rPr lang="en-US" altLang="en-US" sz="3200"/>
              <a:t> *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7098" y="1735810"/>
            <a:ext cx="7367965" cy="4114800"/>
          </a:xfrm>
        </p:spPr>
        <p:txBody>
          <a:bodyPr/>
          <a:lstStyle/>
          <a:p>
            <a:r>
              <a:rPr lang="en-US" altLang="en-US" sz="2400" dirty="0"/>
              <a:t>To get a market of 50 Million People Participating:</a:t>
            </a:r>
          </a:p>
          <a:p>
            <a:pPr lvl="2"/>
            <a:r>
              <a:rPr lang="en-US" altLang="en-US" sz="2000" dirty="0"/>
              <a:t>Radio took 38 years </a:t>
            </a:r>
          </a:p>
          <a:p>
            <a:pPr lvl="2"/>
            <a:r>
              <a:rPr lang="en-US" altLang="en-US" sz="2000" dirty="0"/>
              <a:t>TV took 13 years</a:t>
            </a:r>
            <a:endParaRPr lang="en-US" altLang="en-US" sz="1800" dirty="0"/>
          </a:p>
          <a:p>
            <a:pPr lvl="2"/>
            <a:r>
              <a:rPr lang="en-US" altLang="en-US" sz="2000" dirty="0"/>
              <a:t>Once it was open to the General Public, The Internet made to the 50 million person audience mark </a:t>
            </a:r>
            <a:r>
              <a:rPr lang="en-US" altLang="en-US" sz="2000" u="sng" dirty="0"/>
              <a:t>in just 4 years!!!</a:t>
            </a:r>
          </a:p>
          <a:p>
            <a:pPr lvl="2"/>
            <a:endParaRPr lang="en-US" altLang="en-US" sz="2000" dirty="0"/>
          </a:p>
          <a:p>
            <a:r>
              <a:rPr lang="en-US" altLang="en-US" sz="2400" dirty="0"/>
              <a:t>http://www.ecommerce.gov/emerging.htm</a:t>
            </a:r>
          </a:p>
          <a:p>
            <a:pPr lvl="1"/>
            <a:r>
              <a:rPr lang="en-US" altLang="en-US" sz="2000" dirty="0"/>
              <a:t>Released on April 15, 1998</a:t>
            </a:r>
            <a:endParaRPr lang="en-US" altLang="en-US" sz="2400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49091" y="6119813"/>
            <a:ext cx="60185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200" dirty="0">
                <a:solidFill>
                  <a:srgbClr val="000099"/>
                </a:solidFill>
                <a:latin typeface="Trebuchet MS" pitchFamily="34" charset="0"/>
              </a:rPr>
              <a:t>* Delivered to the President  and the U.S. Public on April 15, 1998 by Bill Daley, </a:t>
            </a:r>
          </a:p>
          <a:p>
            <a:pPr eaLnBrk="0" hangingPunct="0"/>
            <a:r>
              <a:rPr lang="en-US" altLang="en-US" sz="1200" dirty="0">
                <a:solidFill>
                  <a:srgbClr val="000099"/>
                </a:solidFill>
                <a:latin typeface="Trebuchet MS" pitchFamily="34" charset="0"/>
              </a:rPr>
              <a:t>Secretary of  Commerce and Chairman of the Information Infrastructure Task Force</a:t>
            </a:r>
          </a:p>
        </p:txBody>
      </p:sp>
      <p:pic>
        <p:nvPicPr>
          <p:cNvPr id="15365" name="Picture 5" descr="C:\SLATER_MORPHEUS\REPORT_COVER--THE_EMERGING_DIGITAL_EC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1287463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Users in the World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185862"/>
            <a:ext cx="6572250" cy="4486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6935" y="6017829"/>
            <a:ext cx="16225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Source:  Internet Live Stats 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4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Users by Region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989" b="13711"/>
          <a:stretch/>
        </p:blipFill>
        <p:spPr>
          <a:xfrm>
            <a:off x="2277941" y="1815367"/>
            <a:ext cx="5420213" cy="4093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0123" y="5908431"/>
            <a:ext cx="5838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 Internet Live Stats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28963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Web Sites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06012" y="6111613"/>
            <a:ext cx="16225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Source:  Internet Live Stats 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3" t="6253" r="2206"/>
          <a:stretch/>
        </p:blipFill>
        <p:spPr>
          <a:xfrm>
            <a:off x="2196123" y="1695939"/>
            <a:ext cx="6111630" cy="42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9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the Internet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Universal addressing—All </a:t>
            </a:r>
            <a:r>
              <a:rPr lang="en-US" dirty="0" smtClean="0"/>
              <a:t>computers share a universal set of addresses</a:t>
            </a:r>
          </a:p>
          <a:p>
            <a:pPr eaLnBrk="1" hangingPunct="1"/>
            <a:r>
              <a:rPr lang="en-US" dirty="0" smtClean="0"/>
              <a:t>Network </a:t>
            </a:r>
            <a:r>
              <a:rPr lang="en-US" dirty="0" smtClean="0"/>
              <a:t>independence—methods </a:t>
            </a:r>
            <a:r>
              <a:rPr lang="en-US" dirty="0" smtClean="0"/>
              <a:t>to transfer data are independent of network technology, destination computer</a:t>
            </a:r>
          </a:p>
        </p:txBody>
      </p:sp>
    </p:spTree>
    <p:extLst>
      <p:ext uri="{BB962C8B-B14F-4D97-AF65-F5344CB8AC3E}">
        <p14:creationId xmlns:p14="http://schemas.microsoft.com/office/powerpoint/2010/main" val="882028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3208" y="4298412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Networking Concepts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81566" y="2891216"/>
            <a:ext cx="6820896" cy="14018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4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vs Stupid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5200" cy="3686908"/>
          </a:xfrm>
        </p:spPr>
        <p:txBody>
          <a:bodyPr/>
          <a:lstStyle/>
          <a:p>
            <a:r>
              <a:rPr lang="en-US" sz="2800" dirty="0" smtClean="0"/>
              <a:t>Smart network:</a:t>
            </a:r>
          </a:p>
          <a:p>
            <a:pPr lvl="1"/>
            <a:r>
              <a:rPr lang="en-US" sz="2400" dirty="0" smtClean="0"/>
              <a:t>Network has all the intelligence built in</a:t>
            </a:r>
          </a:p>
          <a:p>
            <a:pPr lvl="1"/>
            <a:r>
              <a:rPr lang="en-US" sz="2400" dirty="0" smtClean="0"/>
              <a:t>End point devices can be “stupid”, very simple</a:t>
            </a:r>
          </a:p>
          <a:p>
            <a:pPr lvl="1"/>
            <a:r>
              <a:rPr lang="en-US" sz="2400" dirty="0" smtClean="0"/>
              <a:t>Example:  POTS</a:t>
            </a:r>
          </a:p>
          <a:p>
            <a:r>
              <a:rPr lang="en-US" sz="2800" dirty="0" smtClean="0"/>
              <a:t>Stupid network:</a:t>
            </a:r>
          </a:p>
          <a:p>
            <a:pPr lvl="1"/>
            <a:r>
              <a:rPr lang="en-US" sz="2400" dirty="0" smtClean="0"/>
              <a:t>Network moves information and nothing else</a:t>
            </a:r>
          </a:p>
          <a:p>
            <a:pPr lvl="1"/>
            <a:r>
              <a:rPr lang="en-US" sz="2400" dirty="0" smtClean="0"/>
              <a:t>End point devices must be smart, must provide all services other than </a:t>
            </a:r>
            <a:r>
              <a:rPr lang="en-US" sz="2400" dirty="0" smtClean="0"/>
              <a:t>transmission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210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about smart networks:</a:t>
            </a:r>
          </a:p>
          <a:p>
            <a:pPr lvl="1"/>
            <a:r>
              <a:rPr lang="en-US" dirty="0" smtClean="0"/>
              <a:t>Typically very simple end-point devices</a:t>
            </a:r>
          </a:p>
          <a:p>
            <a:pPr lvl="1"/>
            <a:r>
              <a:rPr lang="en-US" dirty="0" smtClean="0"/>
              <a:t>End-point devices easy to operate</a:t>
            </a:r>
          </a:p>
          <a:p>
            <a:pPr lvl="1"/>
            <a:r>
              <a:rPr lang="en-US" dirty="0" smtClean="0"/>
              <a:t>Maintenance of end-point devices not a problem</a:t>
            </a:r>
          </a:p>
          <a:p>
            <a:pPr lvl="1"/>
            <a:r>
              <a:rPr lang="en-US" dirty="0" smtClean="0"/>
              <a:t>Inexpensive end-point devices</a:t>
            </a:r>
          </a:p>
          <a:p>
            <a:r>
              <a:rPr lang="en-US" dirty="0" smtClean="0"/>
              <a:t>Less good about smart networks:</a:t>
            </a:r>
          </a:p>
          <a:p>
            <a:pPr lvl="1"/>
            <a:r>
              <a:rPr lang="en-US" dirty="0" smtClean="0"/>
              <a:t>Hard to introduce a new service</a:t>
            </a:r>
          </a:p>
          <a:p>
            <a:pPr lvl="1"/>
            <a:r>
              <a:rPr lang="en-US" dirty="0" smtClean="0"/>
              <a:t>Expensive and hard to maintain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Stupid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about stupid networks:</a:t>
            </a:r>
          </a:p>
          <a:p>
            <a:pPr lvl="1"/>
            <a:r>
              <a:rPr lang="en-US" dirty="0" smtClean="0"/>
              <a:t>Network itself is simple to build, maintain</a:t>
            </a:r>
          </a:p>
          <a:p>
            <a:pPr lvl="1"/>
            <a:r>
              <a:rPr lang="en-US" dirty="0" smtClean="0"/>
              <a:t>Introduction of new services doesn’t involve the network at all, very easy</a:t>
            </a:r>
          </a:p>
          <a:p>
            <a:r>
              <a:rPr lang="en-US" dirty="0" smtClean="0"/>
              <a:t>Less good about stupid networks:</a:t>
            </a:r>
          </a:p>
          <a:p>
            <a:pPr lvl="1"/>
            <a:r>
              <a:rPr lang="en-US" dirty="0" smtClean="0"/>
              <a:t>Expensive end-point devices</a:t>
            </a:r>
          </a:p>
          <a:p>
            <a:pPr lvl="1"/>
            <a:r>
              <a:rPr lang="en-US" dirty="0" smtClean="0"/>
              <a:t>Maintenance of end-point devices more complex</a:t>
            </a:r>
          </a:p>
          <a:p>
            <a:pPr lvl="1"/>
            <a:r>
              <a:rPr lang="en-US" dirty="0" smtClean="0"/>
              <a:t>Use of end-point devices more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Internet pervades all aspects of computing</a:t>
            </a:r>
          </a:p>
          <a:p>
            <a:pPr eaLnBrk="1" hangingPunct="1"/>
            <a:r>
              <a:rPr lang="en-US" sz="2400" smtClean="0"/>
              <a:t>Understanding how it works is worthwhile for all of us</a:t>
            </a:r>
          </a:p>
          <a:p>
            <a:pPr eaLnBrk="1" hangingPunct="1"/>
            <a:r>
              <a:rPr lang="en-US" sz="2400" smtClean="0"/>
              <a:t>The Internet also is an example of good choices in technology planning</a:t>
            </a:r>
          </a:p>
          <a:p>
            <a:pPr eaLnBrk="1" hangingPunct="1"/>
            <a:r>
              <a:rPr lang="en-US" sz="2400" smtClean="0"/>
              <a:t>We will look at Internet protocols from an algorithmic  perspective and examine those choices</a:t>
            </a:r>
          </a:p>
          <a:p>
            <a:pPr eaLnBrk="1" hangingPunct="1"/>
            <a:r>
              <a:rPr lang="en-US" sz="2400" smtClean="0"/>
              <a:t>You will learn how the present Internet works</a:t>
            </a:r>
          </a:p>
          <a:p>
            <a:pPr eaLnBrk="1" hangingPunct="1"/>
            <a:r>
              <a:rPr lang="en-US" sz="2400" smtClean="0"/>
              <a:t>You will learn about the tradeoffs that have been made in designing Internet protocols</a:t>
            </a:r>
          </a:p>
          <a:p>
            <a:pPr eaLnBrk="1" hangingPunct="1"/>
            <a:r>
              <a:rPr lang="en-US" sz="2400" smtClean="0"/>
              <a:t>You will be equipped to understand the principles that will underlie new technology introductions to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/>
              <a:t>the Internet a smart network or a stupid network?</a:t>
            </a:r>
          </a:p>
          <a:p>
            <a:r>
              <a:rPr lang="en-US" dirty="0" smtClean="0"/>
              <a:t>Where is the central control for Internet operations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Give some examples of smart and stupid networks.</a:t>
            </a:r>
          </a:p>
          <a:p>
            <a:r>
              <a:rPr lang="en-US" dirty="0" smtClean="0"/>
              <a:t>Which </a:t>
            </a:r>
            <a:r>
              <a:rPr lang="en-US" dirty="0"/>
              <a:t>is better, smart networks or stupid networks?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 Switching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Connection-oriented (aka circuit-switched)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Forms dedicated connection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Guaranteed, dedicated capacity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High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Telephones work this way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Connectionless (aka packet-switched)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Packets multiplexed onto high-speed connection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Network hardware delivers packets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Software reassembles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Traffic can slow things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Lower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Internet works this way</a:t>
            </a:r>
          </a:p>
        </p:txBody>
      </p:sp>
    </p:spTree>
    <p:extLst>
      <p:ext uri="{BB962C8B-B14F-4D97-AF65-F5344CB8AC3E}">
        <p14:creationId xmlns:p14="http://schemas.microsoft.com/office/powerpoint/2010/main" val="2576606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and Packet Switching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33203" r="58636" b="42114"/>
          <a:stretch>
            <a:fillRect/>
          </a:stretch>
        </p:blipFill>
        <p:spPr bwMode="auto">
          <a:xfrm>
            <a:off x="3806825" y="1931988"/>
            <a:ext cx="4835525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t="30377" r="58980" b="43260"/>
          <a:stretch>
            <a:fillRect/>
          </a:stretch>
        </p:blipFill>
        <p:spPr bwMode="auto">
          <a:xfrm>
            <a:off x="4116388" y="4167188"/>
            <a:ext cx="4525962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1828800" y="3268663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Circuit Switching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855788" y="5164138"/>
            <a:ext cx="197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Packet Switching</a:t>
            </a:r>
          </a:p>
        </p:txBody>
      </p:sp>
    </p:spTree>
    <p:extLst>
      <p:ext uri="{BB962C8B-B14F-4D97-AF65-F5344CB8AC3E}">
        <p14:creationId xmlns:p14="http://schemas.microsoft.com/office/powerpoint/2010/main" val="4179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Packet Switching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Efficient—maps directly onto hardware</a:t>
            </a:r>
          </a:p>
          <a:p>
            <a:pPr eaLnBrk="1" hangingPunct="1"/>
            <a:r>
              <a:rPr lang="en-US" smtClean="0"/>
              <a:t>Separates data from applications</a:t>
            </a:r>
          </a:p>
          <a:p>
            <a:pPr eaLnBrk="1" hangingPunct="1"/>
            <a:r>
              <a:rPr lang="en-US" smtClean="0"/>
              <a:t>Intermediate computers don’t have to understand or run the application</a:t>
            </a:r>
          </a:p>
          <a:p>
            <a:pPr eaLnBrk="1" hangingPunct="1"/>
            <a:r>
              <a:rPr lang="en-US" smtClean="0"/>
              <a:t>Flexible—networks are general-purpose</a:t>
            </a:r>
          </a:p>
          <a:p>
            <a:pPr eaLnBrk="1" hangingPunct="1"/>
            <a:r>
              <a:rPr lang="en-US" smtClean="0"/>
              <a:t>Change network without changing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15931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WAN, LAN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Wide-area network (WAN)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Communication over long distances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Technology does not limit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Tend to include intelligence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Speeds to 155 Mbps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Delays typically msecs to tenths of seconds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Local area network  (LAN)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Small geographic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Speed 10 Mbps to 2 Gbps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Technology typically limits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Delays tenths of msec to 10 msec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Tend to not include intelligence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Ethernet, a LAN protocol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 area network </a:t>
            </a:r>
            <a:r>
              <a:rPr lang="en-US" dirty="0" smtClean="0"/>
              <a:t>protocol, now evolving to WAN use</a:t>
            </a:r>
            <a:endParaRPr lang="en-US" dirty="0" smtClean="0"/>
          </a:p>
          <a:p>
            <a:pPr lvl="1" eaLnBrk="1" hangingPunct="1"/>
            <a:r>
              <a:rPr lang="en-US" dirty="0" smtClean="0"/>
              <a:t>Used to connect local computers</a:t>
            </a:r>
          </a:p>
          <a:p>
            <a:pPr lvl="1" eaLnBrk="1" hangingPunct="1"/>
            <a:r>
              <a:rPr lang="en-US" dirty="0" smtClean="0"/>
              <a:t>Original implementation is distance-limited</a:t>
            </a:r>
          </a:p>
          <a:p>
            <a:pPr eaLnBrk="1" hangingPunct="1"/>
            <a:r>
              <a:rPr lang="en-US" dirty="0" smtClean="0"/>
              <a:t>Components</a:t>
            </a:r>
          </a:p>
          <a:p>
            <a:pPr lvl="1" eaLnBrk="1" hangingPunct="1"/>
            <a:r>
              <a:rPr lang="en-US" dirty="0" smtClean="0"/>
              <a:t>Transceiver—connects to ether, sends in ether, talks to host adapter</a:t>
            </a:r>
          </a:p>
          <a:p>
            <a:pPr lvl="1" eaLnBrk="1" hangingPunct="1"/>
            <a:r>
              <a:rPr lang="en-US" dirty="0" smtClean="0"/>
              <a:t>Host adapter—plugs into computer, connects to transceiver, controls transceiver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Alohanet</a:t>
            </a:r>
            <a:r>
              <a:rPr lang="en-US" dirty="0" smtClean="0"/>
              <a:t>—Internet Precursor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1971, connected University of Hawaii campuses on multiple islands</a:t>
            </a:r>
          </a:p>
          <a:p>
            <a:r>
              <a:rPr lang="en-US" dirty="0" smtClean="0"/>
              <a:t>Common medium for all communication</a:t>
            </a:r>
          </a:p>
          <a:p>
            <a:r>
              <a:rPr lang="en-US" dirty="0" smtClean="0"/>
              <a:t>Radio network </a:t>
            </a:r>
            <a:r>
              <a:rPr lang="en-US" dirty="0" smtClean="0"/>
              <a:t>used packet switching</a:t>
            </a:r>
          </a:p>
          <a:p>
            <a:r>
              <a:rPr lang="en-US" dirty="0" smtClean="0"/>
              <a:t>Protocol:</a:t>
            </a:r>
          </a:p>
          <a:p>
            <a:pPr lvl="1"/>
            <a:r>
              <a:rPr lang="en-US" dirty="0" smtClean="0"/>
              <a:t>If you have data to send, send the data</a:t>
            </a:r>
          </a:p>
          <a:p>
            <a:pPr lvl="1"/>
            <a:r>
              <a:rPr lang="en-US" dirty="0" smtClean="0"/>
              <a:t>If while transmitting you receive data from another station, stop and resend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Ethernet—</a:t>
            </a:r>
            <a:r>
              <a:rPr lang="en-US" dirty="0" err="1" smtClean="0"/>
              <a:t>Alohanet</a:t>
            </a:r>
            <a:r>
              <a:rPr lang="en-US" dirty="0" smtClean="0"/>
              <a:t> on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 adopted the </a:t>
            </a:r>
            <a:r>
              <a:rPr lang="en-US" dirty="0"/>
              <a:t>A</a:t>
            </a:r>
            <a:r>
              <a:rPr lang="en-US" dirty="0" smtClean="0"/>
              <a:t>lohanet protocol, used wire instead of radio transmission</a:t>
            </a:r>
          </a:p>
          <a:p>
            <a:r>
              <a:rPr lang="en-US" dirty="0" smtClean="0"/>
              <a:t>Coaxial cable was the “ether”, the shared medium used by all 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630863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Ethernet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Ethernet Properties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Shared bus—all stations receive every transmission.  Hub passes all packets to every host interface</a:t>
            </a:r>
          </a:p>
          <a:p>
            <a:pPr eaLnBrk="1" hangingPunct="1"/>
            <a:r>
              <a:rPr lang="en-US" smtClean="0"/>
              <a:t>Best-effort delivery mechanism—hardware provides no information to sender about whether packet is delivered</a:t>
            </a:r>
          </a:p>
          <a:p>
            <a:pPr eaLnBrk="1" hangingPunct="1"/>
            <a:r>
              <a:rPr lang="en-US" smtClean="0"/>
              <a:t>CSMA/CD—carrier sense multiple access with collision detection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Learn about the Internet?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days of writing programs for stand-alone computers are over</a:t>
            </a:r>
          </a:p>
          <a:p>
            <a:r>
              <a:rPr lang="en-US" sz="2800" dirty="0" smtClean="0"/>
              <a:t>We write programs that operate in a network and share data over the Internet</a:t>
            </a:r>
          </a:p>
          <a:p>
            <a:r>
              <a:rPr lang="en-US" sz="2800" dirty="0" smtClean="0"/>
              <a:t>For your program to work well, it has to make effective use of Internet protocols</a:t>
            </a:r>
          </a:p>
          <a:p>
            <a:r>
              <a:rPr lang="en-US" sz="2800" dirty="0" smtClean="0"/>
              <a:t>You need to understand Internet protocols to be an effective software developer—or system designer—or have any other significant role in today’s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5200" cy="1592385"/>
          </a:xfrm>
        </p:spPr>
        <p:txBody>
          <a:bodyPr/>
          <a:lstStyle/>
          <a:p>
            <a:r>
              <a:rPr lang="en-US" dirty="0" smtClean="0"/>
              <a:t>Who tells devices when to transmit on an Ethernet, so that they don’t all transmit at once?</a:t>
            </a:r>
          </a:p>
          <a:p>
            <a:r>
              <a:rPr lang="en-US" dirty="0" smtClean="0"/>
              <a:t>No one!  Each, on its own, does its best to find a time when no one else is transmitting.</a:t>
            </a:r>
          </a:p>
          <a:p>
            <a:r>
              <a:rPr lang="en-US" dirty="0" smtClean="0"/>
              <a:t>If there is a problem, then each works on its own to fix the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Collision Handling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When a collision is detected, the transceiver that detects the collision generates a random number and then waits that length of time before trying again</a:t>
            </a:r>
          </a:p>
          <a:p>
            <a:pPr eaLnBrk="1" hangingPunct="1"/>
            <a:r>
              <a:rPr lang="en-US" sz="2800" smtClean="0"/>
              <a:t>If the second attempt fails, it does the same thing but multiplies the number by two</a:t>
            </a:r>
          </a:p>
          <a:p>
            <a:pPr eaLnBrk="1" hangingPunct="1"/>
            <a:r>
              <a:rPr lang="en-US" sz="2800" smtClean="0"/>
              <a:t>This continues until a successful transmission takes place, with the wait intervals doubling with each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Ethernet Hardware Addresses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Unique 48-bit number for every network </a:t>
            </a:r>
            <a:r>
              <a:rPr lang="en-US" dirty="0" smtClean="0"/>
              <a:t>adapter, called the MAC address</a:t>
            </a:r>
          </a:p>
          <a:p>
            <a:pPr eaLnBrk="1" hangingPunct="1"/>
            <a:r>
              <a:rPr lang="en-US" dirty="0" smtClean="0"/>
              <a:t>Address is fixed into each transceiver when it is manufactured</a:t>
            </a:r>
            <a:endParaRPr lang="en-US" dirty="0" smtClean="0"/>
          </a:p>
          <a:p>
            <a:pPr eaLnBrk="1" hangingPunct="1"/>
            <a:r>
              <a:rPr lang="en-US" dirty="0" smtClean="0"/>
              <a:t>Types:</a:t>
            </a:r>
          </a:p>
          <a:p>
            <a:pPr lvl="1" eaLnBrk="1" hangingPunct="1"/>
            <a:r>
              <a:rPr lang="en-US" dirty="0" smtClean="0"/>
              <a:t>Broadcast—all 1’s</a:t>
            </a:r>
          </a:p>
          <a:p>
            <a:pPr lvl="1" eaLnBrk="1" hangingPunct="1"/>
            <a:r>
              <a:rPr lang="en-US" dirty="0" smtClean="0"/>
              <a:t>Multicast—subset of net; NIC looks for address</a:t>
            </a:r>
          </a:p>
          <a:p>
            <a:pPr lvl="1" eaLnBrk="1" hangingPunct="1"/>
            <a:r>
              <a:rPr lang="en-US" dirty="0" smtClean="0"/>
              <a:t>Unicast—to single network </a:t>
            </a:r>
            <a:r>
              <a:rPr lang="en-US" dirty="0" smtClean="0"/>
              <a:t>interface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Frame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122" y="2793690"/>
            <a:ext cx="7315200" cy="122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2952" y="1766277"/>
            <a:ext cx="6877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what is sent between computers on a local area network using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Interconnecting Ethernets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Ethernet is distance-limited</a:t>
            </a:r>
          </a:p>
          <a:p>
            <a:r>
              <a:rPr lang="en-US" dirty="0" smtClean="0"/>
              <a:t>How can we interconnect multiple Ethernets?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44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“Stupidest” approach</a:t>
            </a:r>
          </a:p>
          <a:p>
            <a:pPr eaLnBrk="1" hangingPunct="1"/>
            <a:r>
              <a:rPr lang="en-US" dirty="0" smtClean="0"/>
              <a:t>Copy electrical signals both ways.  Max of 2 levels of repeaters between any pair of computers: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3473451"/>
            <a:ext cx="33782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good:</a:t>
            </a:r>
          </a:p>
          <a:p>
            <a:pPr lvl="1"/>
            <a:r>
              <a:rPr lang="en-US" dirty="0" smtClean="0"/>
              <a:t>Simple device</a:t>
            </a:r>
          </a:p>
          <a:p>
            <a:pPr lvl="1"/>
            <a:r>
              <a:rPr lang="en-US" dirty="0" smtClean="0"/>
              <a:t>Extends length</a:t>
            </a:r>
          </a:p>
          <a:p>
            <a:r>
              <a:rPr lang="en-US" dirty="0" smtClean="0"/>
              <a:t>What’s less good:</a:t>
            </a:r>
          </a:p>
          <a:p>
            <a:pPr lvl="1"/>
            <a:r>
              <a:rPr lang="en-US" dirty="0" smtClean="0"/>
              <a:t>Messages not intended for a floor are transmitted on that floor anyway</a:t>
            </a:r>
          </a:p>
          <a:p>
            <a:pPr lvl="1"/>
            <a:r>
              <a:rPr lang="en-US" dirty="0" smtClean="0"/>
              <a:t>Repeaters greatly increase traffic</a:t>
            </a:r>
          </a:p>
          <a:p>
            <a:pPr lvl="1"/>
            <a:r>
              <a:rPr lang="en-US" dirty="0" smtClean="0"/>
              <a:t>Copies noise, garbled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81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Bridges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Smarter than repeaters</a:t>
            </a:r>
          </a:p>
          <a:p>
            <a:pPr eaLnBrk="1" hangingPunct="1"/>
            <a:r>
              <a:rPr lang="en-US" dirty="0" smtClean="0"/>
              <a:t>Receive frame from one network segment</a:t>
            </a:r>
          </a:p>
          <a:p>
            <a:pPr eaLnBrk="1" hangingPunct="1"/>
            <a:r>
              <a:rPr lang="en-US" dirty="0" smtClean="0"/>
              <a:t>Understands what a frame is</a:t>
            </a:r>
          </a:p>
          <a:p>
            <a:pPr eaLnBrk="1" hangingPunct="1"/>
            <a:r>
              <a:rPr lang="en-US" dirty="0" smtClean="0"/>
              <a:t>Transmits valid frame on another segment</a:t>
            </a:r>
          </a:p>
          <a:p>
            <a:pPr eaLnBrk="1" hangingPunct="1"/>
            <a:r>
              <a:rPr lang="en-US" dirty="0" smtClean="0"/>
              <a:t>Doesn’t replicate noise, bad packets,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good</a:t>
            </a:r>
          </a:p>
          <a:p>
            <a:pPr lvl="1"/>
            <a:r>
              <a:rPr lang="en-US" dirty="0" smtClean="0"/>
              <a:t>Noise and bad messages aren’t copied to other networks</a:t>
            </a:r>
          </a:p>
          <a:p>
            <a:r>
              <a:rPr lang="en-US" dirty="0" smtClean="0"/>
              <a:t>What’s less good</a:t>
            </a:r>
          </a:p>
          <a:p>
            <a:pPr lvl="1"/>
            <a:r>
              <a:rPr lang="en-US" dirty="0" smtClean="0"/>
              <a:t>More costly</a:t>
            </a:r>
          </a:p>
          <a:p>
            <a:pPr lvl="1"/>
            <a:r>
              <a:rPr lang="en-US" dirty="0" smtClean="0"/>
              <a:t>Message not intended for anyone on a network will be copied to that network</a:t>
            </a:r>
          </a:p>
          <a:p>
            <a:pPr lvl="1"/>
            <a:r>
              <a:rPr lang="en-US" dirty="0" smtClean="0"/>
              <a:t>More bridges cause more traffic to every network on the 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37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Adaptive Bridge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Smarter still</a:t>
            </a:r>
          </a:p>
          <a:p>
            <a:pPr eaLnBrk="1" hangingPunct="1"/>
            <a:r>
              <a:rPr lang="en-US" sz="2800" dirty="0" smtClean="0"/>
              <a:t>Consists of computer, 2 network interfaces (NICs)</a:t>
            </a:r>
          </a:p>
          <a:p>
            <a:pPr eaLnBrk="1" hangingPunct="1"/>
            <a:r>
              <a:rPr lang="en-US" sz="2800" dirty="0" smtClean="0"/>
              <a:t>If bridge gets packet from one network segment, it makes note of sender address </a:t>
            </a:r>
          </a:p>
          <a:p>
            <a:pPr eaLnBrk="1" hangingPunct="1"/>
            <a:r>
              <a:rPr lang="en-US" sz="2800" dirty="0" smtClean="0"/>
              <a:t>Eventually, adaptive bridge knows all addresses on each network segment it connects to, knows whether to forward a packet or not</a:t>
            </a:r>
          </a:p>
          <a:p>
            <a:pPr eaLnBrk="1" hangingPunct="1"/>
            <a:r>
              <a:rPr lang="en-US" sz="2800" dirty="0" smtClean="0"/>
              <a:t>Forwards only packets intended for another network segment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Conversations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By the end of the semester you will be able to have a real conversation with a network person</a:t>
            </a:r>
          </a:p>
          <a:p>
            <a:r>
              <a:rPr lang="en-US" smtClean="0"/>
              <a:t>They will know more about equipment than you</a:t>
            </a:r>
          </a:p>
          <a:p>
            <a:r>
              <a:rPr lang="en-US" smtClean="0"/>
              <a:t>You will know more about what the equipment actually does than they do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good:</a:t>
            </a:r>
          </a:p>
          <a:p>
            <a:pPr lvl="1"/>
            <a:r>
              <a:rPr lang="en-US" dirty="0" smtClean="0"/>
              <a:t>Noise, garbled messages are not copied to other networks</a:t>
            </a:r>
          </a:p>
          <a:p>
            <a:pPr lvl="1"/>
            <a:r>
              <a:rPr lang="en-US" dirty="0" smtClean="0"/>
              <a:t>Message not intended for anyone on a network isn’t place on that networks</a:t>
            </a:r>
          </a:p>
          <a:p>
            <a:r>
              <a:rPr lang="en-US" dirty="0" smtClean="0"/>
              <a:t>What’s less good:</a:t>
            </a:r>
          </a:p>
          <a:p>
            <a:pPr lvl="1"/>
            <a:r>
              <a:rPr lang="en-US" dirty="0" smtClean="0"/>
              <a:t>More complex, expensive</a:t>
            </a:r>
          </a:p>
          <a:p>
            <a:pPr lvl="1"/>
            <a:r>
              <a:rPr lang="en-US" dirty="0" smtClean="0"/>
              <a:t>Won’t work well if network configuration is constantly changing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59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computer, at least two NICs</a:t>
            </a:r>
          </a:p>
          <a:p>
            <a:r>
              <a:rPr lang="en-US" dirty="0" smtClean="0"/>
              <a:t>Router interconnects multiple LANs</a:t>
            </a:r>
          </a:p>
          <a:p>
            <a:r>
              <a:rPr lang="en-US" dirty="0" smtClean="0"/>
              <a:t>Routers learn how to reach destinations on many LANs, even those they do not connect to directly</a:t>
            </a:r>
          </a:p>
          <a:p>
            <a:r>
              <a:rPr lang="en-US" dirty="0" smtClean="0"/>
              <a:t>Routers work cooperatively to forward messages across many networks to reach a destination on another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431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good</a:t>
            </a:r>
          </a:p>
          <a:p>
            <a:pPr lvl="1"/>
            <a:r>
              <a:rPr lang="en-US" dirty="0" smtClean="0"/>
              <a:t>Routers enable the Internet</a:t>
            </a:r>
          </a:p>
          <a:p>
            <a:pPr lvl="1"/>
            <a:r>
              <a:rPr lang="en-US" dirty="0" smtClean="0"/>
              <a:t>Messages can go anywhere in the world</a:t>
            </a:r>
          </a:p>
          <a:p>
            <a:r>
              <a:rPr lang="en-US" dirty="0" smtClean="0"/>
              <a:t>What’s less good</a:t>
            </a:r>
          </a:p>
          <a:p>
            <a:pPr lvl="1"/>
            <a:r>
              <a:rPr lang="en-US" dirty="0" smtClean="0"/>
              <a:t>Complex protocols are needed so that routers keep up-to-date and can route messages anywhere in the world</a:t>
            </a:r>
          </a:p>
          <a:p>
            <a:pPr lvl="1"/>
            <a:r>
              <a:rPr lang="en-US" dirty="0" smtClean="0"/>
              <a:t>Whole Internet depends on routers</a:t>
            </a:r>
          </a:p>
          <a:p>
            <a:pPr lvl="1"/>
            <a:r>
              <a:rPr lang="en-US" dirty="0" smtClean="0"/>
              <a:t>Router time is the most critical resource on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03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Routers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315200" cy="733425"/>
          </a:xfrm>
        </p:spPr>
        <p:txBody>
          <a:bodyPr/>
          <a:lstStyle/>
          <a:p>
            <a:pPr eaLnBrk="1" hangingPunct="1"/>
            <a:r>
              <a:rPr lang="en-US" smtClean="0"/>
              <a:t>Networks interconnect through routers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94488"/>
            <a:ext cx="7175282" cy="205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71600" y="5126038"/>
            <a:ext cx="77724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IP routers provide interconnection between physical networks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Information stored by routers is based on number of networks interconnected, not number of computers connected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Introduced notion of the Internet</a:t>
            </a:r>
          </a:p>
          <a:p>
            <a:pPr eaLnBrk="1" hangingPunct="1"/>
            <a:r>
              <a:rPr lang="en-US" smtClean="0"/>
              <a:t>Talked about network types that make up the Internet</a:t>
            </a:r>
          </a:p>
          <a:p>
            <a:pPr eaLnBrk="1" hangingPunct="1"/>
            <a:r>
              <a:rPr lang="en-US" smtClean="0"/>
              <a:t>Discussed Internet services</a:t>
            </a:r>
          </a:p>
          <a:p>
            <a:pPr eaLnBrk="1" hangingPunct="1"/>
            <a:r>
              <a:rPr lang="en-US" smtClean="0"/>
              <a:t>Previewed technologies that we will discuss this semester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Mechanics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Read everything on the Web site:  	</a:t>
            </a:r>
            <a:r>
              <a:rPr lang="en-US" sz="2400" dirty="0" smtClean="0">
                <a:solidFill>
                  <a:srgbClr val="003399"/>
                </a:solidFill>
                <a:hlinkClick r:id="rId3"/>
              </a:rPr>
              <a:t>www.csci6433.org </a:t>
            </a:r>
            <a:endParaRPr lang="en-US" sz="2400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text is a reading resource for the course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You will be locating and reading Internet RFCs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Assignment every week—late assignments not accepted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Email assignments to </a:t>
            </a:r>
            <a:r>
              <a:rPr lang="en-US" sz="2400" dirty="0" smtClean="0">
                <a:hlinkClick r:id="rId4"/>
              </a:rPr>
              <a:t>homework@csci6433.org</a:t>
            </a:r>
            <a:r>
              <a:rPr lang="en-US" sz="2400" dirty="0" smtClean="0"/>
              <a:t> </a:t>
            </a:r>
            <a:r>
              <a:rPr lang="en-US" sz="2400" dirty="0" smtClean="0"/>
              <a:t>before </a:t>
            </a:r>
            <a:r>
              <a:rPr lang="en-US" sz="2400" dirty="0" smtClean="0"/>
              <a:t>7:10 </a:t>
            </a:r>
            <a:r>
              <a:rPr lang="en-US" sz="2400" dirty="0" smtClean="0"/>
              <a:t>pm on the due date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Submit your assignment </a:t>
            </a:r>
            <a:r>
              <a:rPr lang="en-US" sz="2400" i="1" dirty="0" smtClean="0"/>
              <a:t>without attachments</a:t>
            </a:r>
            <a:r>
              <a:rPr lang="en-US" sz="2400" dirty="0" smtClean="0"/>
              <a:t>, and use html to format your email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Mid-term and final exams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Project:  a paper and class presentation of paper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569" y="1983782"/>
            <a:ext cx="7375769" cy="394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Contacting the Professor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email; send to </a:t>
            </a:r>
          </a:p>
          <a:p>
            <a:pPr lvl="2" eaLnBrk="1" hangingPunct="1">
              <a:buFontTx/>
              <a:buNone/>
            </a:pPr>
            <a:r>
              <a:rPr lang="en-US" smtClean="0">
                <a:hlinkClick r:id="rId3"/>
              </a:rPr>
              <a:t>dave@webmarketingadvantage.com</a:t>
            </a:r>
            <a:endParaRPr lang="en-US" smtClean="0"/>
          </a:p>
          <a:p>
            <a:pPr eaLnBrk="1" hangingPunct="1"/>
            <a:r>
              <a:rPr lang="en-US" smtClean="0"/>
              <a:t>Call at home</a:t>
            </a:r>
          </a:p>
          <a:p>
            <a:pPr lvl="2" eaLnBrk="1" hangingPunct="1">
              <a:buFontTx/>
              <a:buNone/>
            </a:pPr>
            <a:r>
              <a:rPr lang="en-US" smtClean="0"/>
              <a:t>301 983-0452</a:t>
            </a:r>
          </a:p>
          <a:p>
            <a:pPr eaLnBrk="1" hangingPunct="1"/>
            <a:r>
              <a:rPr lang="en-US" smtClean="0"/>
              <a:t>Call cell—emergencies only</a:t>
            </a:r>
          </a:p>
          <a:p>
            <a:pPr lvl="2" eaLnBrk="1" hangingPunct="1">
              <a:buFontTx/>
              <a:buNone/>
            </a:pPr>
            <a:r>
              <a:rPr lang="en-US" smtClean="0"/>
              <a:t>240 305-8514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6456" y="4538636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Internet background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07686"/>
      </p:ext>
    </p:extLst>
  </p:cSld>
  <p:clrMapOvr>
    <a:masterClrMapping/>
  </p:clrMapOvr>
</p:sld>
</file>

<file path=ppt/theme/theme1.xml><?xml version="1.0" encoding="utf-8"?>
<a:theme xmlns:a="http://schemas.openxmlformats.org/drawingml/2006/main" name="freesample2">
  <a:themeElements>
    <a:clrScheme name="freesample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freesample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eesample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esample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sample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sample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sampl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sampl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sampl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sample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freesample2</Template>
  <TotalTime>937</TotalTime>
  <Words>1899</Words>
  <Application>Microsoft Office PowerPoint</Application>
  <PresentationFormat>On-screen Show (4:3)</PresentationFormat>
  <Paragraphs>309</Paragraphs>
  <Slides>54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Times New Roman</vt:lpstr>
      <vt:lpstr>Trebuchet MS</vt:lpstr>
      <vt:lpstr>freesample2</vt:lpstr>
      <vt:lpstr>Clip</vt:lpstr>
      <vt:lpstr>Welcome To CSCI 6433 Internet Protocols</vt:lpstr>
      <vt:lpstr>Tonight</vt:lpstr>
      <vt:lpstr>Course Objectives</vt:lpstr>
      <vt:lpstr>Why Learn about the Internet?</vt:lpstr>
      <vt:lpstr>Conversations</vt:lpstr>
      <vt:lpstr>Course Mechanics</vt:lpstr>
      <vt:lpstr>The Text</vt:lpstr>
      <vt:lpstr>Contacting the Professor</vt:lpstr>
      <vt:lpstr>Internet background</vt:lpstr>
      <vt:lpstr>An Early Internet</vt:lpstr>
      <vt:lpstr>Internet Background</vt:lpstr>
      <vt:lpstr>Key Internet Characteristics</vt:lpstr>
      <vt:lpstr>What is the Internet?</vt:lpstr>
      <vt:lpstr>A Network of Networks</vt:lpstr>
      <vt:lpstr>Openness</vt:lpstr>
      <vt:lpstr>Internet Services</vt:lpstr>
      <vt:lpstr>Application-Level Internet Services</vt:lpstr>
      <vt:lpstr>Network-level Internet Services</vt:lpstr>
      <vt:lpstr>Distinguishing Internet Features</vt:lpstr>
      <vt:lpstr>Internet Growth Trends</vt:lpstr>
      <vt:lpstr>Statistics from the IITF Report  The Emerging Digital Economy *</vt:lpstr>
      <vt:lpstr>Internet Users in the World</vt:lpstr>
      <vt:lpstr>Internet Users by Region</vt:lpstr>
      <vt:lpstr>Number of Web Sites</vt:lpstr>
      <vt:lpstr>Properties of the Internet</vt:lpstr>
      <vt:lpstr>Networking Concepts </vt:lpstr>
      <vt:lpstr>Smart vs Stupid Networks</vt:lpstr>
      <vt:lpstr>Smart Networks</vt:lpstr>
      <vt:lpstr>Stupid Networks</vt:lpstr>
      <vt:lpstr>Questions</vt:lpstr>
      <vt:lpstr>Packet Switching</vt:lpstr>
      <vt:lpstr>Circuit and Packet Switching</vt:lpstr>
      <vt:lpstr>Why Packet Switching</vt:lpstr>
      <vt:lpstr>WAN, LAN</vt:lpstr>
      <vt:lpstr>Ethernet, a LAN protocol</vt:lpstr>
      <vt:lpstr>Alohanet—Internet Precursor</vt:lpstr>
      <vt:lpstr>Ethernet—Alohanet on Wire</vt:lpstr>
      <vt:lpstr>Ethernet</vt:lpstr>
      <vt:lpstr>Ethernet Properties</vt:lpstr>
      <vt:lpstr>Question</vt:lpstr>
      <vt:lpstr>Collision Handling</vt:lpstr>
      <vt:lpstr>Ethernet Hardware Addresses</vt:lpstr>
      <vt:lpstr>Ethernet Frame</vt:lpstr>
      <vt:lpstr>Interconnecting Ethernets</vt:lpstr>
      <vt:lpstr>Repeaters</vt:lpstr>
      <vt:lpstr>Repeaters</vt:lpstr>
      <vt:lpstr>Bridges</vt:lpstr>
      <vt:lpstr>Bridges</vt:lpstr>
      <vt:lpstr>Adaptive Bridge</vt:lpstr>
      <vt:lpstr>Adaptive Bridge</vt:lpstr>
      <vt:lpstr>Routers</vt:lpstr>
      <vt:lpstr>PowerPoint Presentation</vt:lpstr>
      <vt:lpstr>Routers</vt:lpstr>
      <vt:lpstr>Review</vt:lpstr>
    </vt:vector>
  </TitlesOfParts>
  <Company>davedoesitall.com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Roberts</dc:creator>
  <cp:lastModifiedBy>Dave Roberts</cp:lastModifiedBy>
  <cp:revision>61</cp:revision>
  <dcterms:created xsi:type="dcterms:W3CDTF">2000-08-28T03:13:22Z</dcterms:created>
  <dcterms:modified xsi:type="dcterms:W3CDTF">2016-08-30T20:37:05Z</dcterms:modified>
</cp:coreProperties>
</file>