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Lst>
  <p:notesMasterIdLst>
    <p:notesMasterId r:id="rId57"/>
  </p:notesMasterIdLst>
  <p:sldIdLst>
    <p:sldId id="256" r:id="rId2"/>
    <p:sldId id="336" r:id="rId3"/>
    <p:sldId id="293" r:id="rId4"/>
    <p:sldId id="294" r:id="rId5"/>
    <p:sldId id="295" r:id="rId6"/>
    <p:sldId id="296" r:id="rId7"/>
    <p:sldId id="297" r:id="rId8"/>
    <p:sldId id="258" r:id="rId9"/>
    <p:sldId id="259" r:id="rId10"/>
    <p:sldId id="260" r:id="rId11"/>
    <p:sldId id="261" r:id="rId12"/>
    <p:sldId id="322" r:id="rId13"/>
    <p:sldId id="323" r:id="rId14"/>
    <p:sldId id="324" r:id="rId15"/>
    <p:sldId id="330" r:id="rId16"/>
    <p:sldId id="331" r:id="rId17"/>
    <p:sldId id="319" r:id="rId18"/>
    <p:sldId id="263" r:id="rId19"/>
    <p:sldId id="264" r:id="rId20"/>
    <p:sldId id="320" r:id="rId21"/>
    <p:sldId id="301" r:id="rId22"/>
    <p:sldId id="321" r:id="rId23"/>
    <p:sldId id="327" r:id="rId24"/>
    <p:sldId id="303" r:id="rId25"/>
    <p:sldId id="332" r:id="rId26"/>
    <p:sldId id="304" r:id="rId27"/>
    <p:sldId id="328" r:id="rId28"/>
    <p:sldId id="268" r:id="rId29"/>
    <p:sldId id="329" r:id="rId30"/>
    <p:sldId id="305" r:id="rId31"/>
    <p:sldId id="269" r:id="rId32"/>
    <p:sldId id="270" r:id="rId33"/>
    <p:sldId id="271" r:id="rId34"/>
    <p:sldId id="272" r:id="rId35"/>
    <p:sldId id="274" r:id="rId36"/>
    <p:sldId id="276" r:id="rId37"/>
    <p:sldId id="277" r:id="rId38"/>
    <p:sldId id="333" r:id="rId39"/>
    <p:sldId id="307" r:id="rId40"/>
    <p:sldId id="308" r:id="rId41"/>
    <p:sldId id="309" r:id="rId42"/>
    <p:sldId id="282" r:id="rId43"/>
    <p:sldId id="310" r:id="rId44"/>
    <p:sldId id="283" r:id="rId45"/>
    <p:sldId id="311" r:id="rId46"/>
    <p:sldId id="284" r:id="rId47"/>
    <p:sldId id="312" r:id="rId48"/>
    <p:sldId id="313" r:id="rId49"/>
    <p:sldId id="314" r:id="rId50"/>
    <p:sldId id="315" r:id="rId51"/>
    <p:sldId id="316" r:id="rId52"/>
    <p:sldId id="288" r:id="rId53"/>
    <p:sldId id="334" r:id="rId54"/>
    <p:sldId id="335" r:id="rId55"/>
    <p:sldId id="318"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53" autoAdjust="0"/>
    <p:restoredTop sz="94660" autoAdjust="0"/>
  </p:normalViewPr>
  <p:slideViewPr>
    <p:cSldViewPr>
      <p:cViewPr varScale="1">
        <p:scale>
          <a:sx n="122" d="100"/>
          <a:sy n="122" d="100"/>
        </p:scale>
        <p:origin x="10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4608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4608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78E072DA-F140-4A6E-92C5-BC4E0C9A7EE4}" type="slidenum">
              <a:rPr lang="en-US"/>
              <a:pPr>
                <a:defRPr/>
              </a:pPr>
              <a:t>‹#›</a:t>
            </a:fld>
            <a:endParaRPr lang="en-US"/>
          </a:p>
        </p:txBody>
      </p:sp>
    </p:spTree>
    <p:extLst>
      <p:ext uri="{BB962C8B-B14F-4D97-AF65-F5344CB8AC3E}">
        <p14:creationId xmlns:p14="http://schemas.microsoft.com/office/powerpoint/2010/main" val="701305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54F3669-D034-48DA-8263-10D650CD68CC}" type="slidenum">
              <a:rPr lang="en-US" smtClean="0">
                <a:latin typeface="Times New Roman" charset="0"/>
              </a:rPr>
              <a:pPr/>
              <a:t>1</a:t>
            </a:fld>
            <a:endParaRPr lang="en-US" smtClean="0">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53431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94BE10C-2D3E-4F2B-B17F-CDCB6073548F}" type="slidenum">
              <a:rPr lang="en-US" smtClean="0">
                <a:latin typeface="Times New Roman" charset="0"/>
              </a:rPr>
              <a:pPr/>
              <a:t>11</a:t>
            </a:fld>
            <a:endParaRPr lang="en-US" smtClean="0">
              <a:latin typeface="Times New Roman"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smtClean="0"/>
              <a:t>If hosts on left are on west coast, hosts on right are on east, how to route from 1 to 4?  Go over Arpanet backbone to R3 then to NSFNet backbone to host 4?  Or take R1 to NSFNet backbone, then NSFNet backbone to host 4?  Answer depends on capacity and utilization of routers, networks.</a:t>
            </a:r>
          </a:p>
          <a:p>
            <a:pPr eaLnBrk="1" hangingPunct="1"/>
            <a:endParaRPr lang="en-US" smtClean="0"/>
          </a:p>
          <a:p>
            <a:pPr eaLnBrk="1" hangingPunct="1"/>
            <a:r>
              <a:rPr lang="en-US" smtClean="0"/>
              <a:t>For peer networks, routing tables need different routes for different hosts, cannot route all datagrams for hosts on another network through the same router.</a:t>
            </a:r>
          </a:p>
          <a:p>
            <a:pPr eaLnBrk="1" hangingPunct="1"/>
            <a:endParaRPr lang="en-US" smtClean="0"/>
          </a:p>
          <a:p>
            <a:pPr eaLnBrk="1" hangingPunct="1"/>
            <a:r>
              <a:rPr lang="en-US" smtClean="0"/>
              <a:t>If routes are not consistent between the two backbones, then it’s possible for routing loops to develop between peer networks.  </a:t>
            </a:r>
          </a:p>
          <a:p>
            <a:pPr eaLnBrk="1" hangingPunct="1"/>
            <a:endParaRPr lang="en-US" smtClean="0"/>
          </a:p>
          <a:p>
            <a:pPr eaLnBrk="1" hangingPunct="1"/>
            <a:r>
              <a:rPr lang="en-US" smtClean="0"/>
              <a:t>Q—what will happen to a datagram that is caught in a router loop?</a:t>
            </a:r>
          </a:p>
          <a:p>
            <a:pPr eaLnBrk="1" hangingPunct="1"/>
            <a:endParaRPr lang="en-US" smtClean="0"/>
          </a:p>
          <a:p>
            <a:pPr eaLnBrk="1" hangingPunct="1"/>
            <a:r>
              <a:rPr lang="en-US" smtClean="0"/>
              <a:t>A—it will circulate until its hop count goes to zero, then be discarded and an ICMP message sent to the sending host.  Which one?  Timeout.</a:t>
            </a:r>
          </a:p>
        </p:txBody>
      </p:sp>
    </p:spTree>
    <p:extLst>
      <p:ext uri="{BB962C8B-B14F-4D97-AF65-F5344CB8AC3E}">
        <p14:creationId xmlns:p14="http://schemas.microsoft.com/office/powerpoint/2010/main" val="93076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C90BC96-99DC-4D1B-8D3D-F37BCEF7B490}" type="slidenum">
              <a:rPr lang="en-US" smtClean="0">
                <a:latin typeface="Times New Roman" charset="0"/>
              </a:rPr>
              <a:pPr/>
              <a:t>17</a:t>
            </a:fld>
            <a:endParaRPr lang="en-US" smtClean="0">
              <a:latin typeface="Times New Roman"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0393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2D8D9C9-DE0F-4865-8EC7-4800E03A5239}" type="slidenum">
              <a:rPr lang="en-US" smtClean="0">
                <a:latin typeface="Times New Roman" charset="0"/>
              </a:rPr>
              <a:pPr/>
              <a:t>18</a:t>
            </a:fld>
            <a:endParaRPr lang="en-US" smtClean="0">
              <a:latin typeface="Times New Roman"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smtClean="0"/>
              <a:t>Figure shows initial router table.  Router connects directly to two networks, each has distance zero.</a:t>
            </a:r>
          </a:p>
        </p:txBody>
      </p:sp>
    </p:spTree>
    <p:extLst>
      <p:ext uri="{BB962C8B-B14F-4D97-AF65-F5344CB8AC3E}">
        <p14:creationId xmlns:p14="http://schemas.microsoft.com/office/powerpoint/2010/main" val="4066776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A12F738-EEF3-4E86-A66A-FC46DD6F8820}" type="slidenum">
              <a:rPr lang="en-US" smtClean="0">
                <a:latin typeface="Times New Roman" charset="0"/>
              </a:rPr>
              <a:pPr/>
              <a:t>19</a:t>
            </a:fld>
            <a:endParaRPr lang="en-US" smtClean="0">
              <a:latin typeface="Times New Roman"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smtClean="0"/>
              <a:t>This shows three cases of what happens when a new router table arrives.</a:t>
            </a:r>
          </a:p>
          <a:p>
            <a:pPr eaLnBrk="1" hangingPunct="1"/>
            <a:r>
              <a:rPr lang="en-US" smtClean="0"/>
              <a:t>	Net 4:  new table shows shorter route.  Adopt new route.</a:t>
            </a:r>
          </a:p>
          <a:p>
            <a:pPr eaLnBrk="1" hangingPunct="1"/>
            <a:r>
              <a:rPr lang="en-US" smtClean="0"/>
              <a:t>	Net 21: new table shows how to get to net 21, didn’t know how to get there.  Add it.</a:t>
            </a:r>
          </a:p>
          <a:p>
            <a:pPr eaLnBrk="1" hangingPunct="1"/>
            <a:r>
              <a:rPr lang="en-US" smtClean="0"/>
              <a:t>	Net 42:  new table shows longer route to net 42, don’t adopt this new route</a:t>
            </a:r>
          </a:p>
          <a:p>
            <a:pPr eaLnBrk="1" hangingPunct="1"/>
            <a:endParaRPr lang="en-US" smtClean="0"/>
          </a:p>
          <a:p>
            <a:pPr eaLnBrk="1" hangingPunct="1"/>
            <a:r>
              <a:rPr lang="en-US" smtClean="0"/>
              <a:t>In a static environment, distance vector algorithm works well; but if routing information changes rapidly, propagation time of this method is too slow.  Routes may never settle down, and some routers may have incorrect information.</a:t>
            </a:r>
          </a:p>
        </p:txBody>
      </p:sp>
    </p:spTree>
    <p:extLst>
      <p:ext uri="{BB962C8B-B14F-4D97-AF65-F5344CB8AC3E}">
        <p14:creationId xmlns:p14="http://schemas.microsoft.com/office/powerpoint/2010/main" val="39017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BD17286-62E3-4C22-8F59-65859E0EA022}" type="slidenum">
              <a:rPr lang="en-US" smtClean="0">
                <a:latin typeface="Times New Roman" charset="0"/>
              </a:rPr>
              <a:pPr/>
              <a:t>20</a:t>
            </a:fld>
            <a:endParaRPr lang="en-US" smtClean="0">
              <a:latin typeface="Times New Roman"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379754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7298085-3185-42FE-A419-6836C552ABEA}" type="slidenum">
              <a:rPr lang="en-US" smtClean="0">
                <a:latin typeface="Times New Roman" charset="0"/>
              </a:rPr>
              <a:pPr/>
              <a:t>21</a:t>
            </a:fld>
            <a:endParaRPr lang="en-US" smtClean="0">
              <a:latin typeface="Times New Roman"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72310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CB2A9C9-A09E-4B1B-BAFC-D6F02C9ED61B}" type="slidenum">
              <a:rPr lang="en-US" smtClean="0">
                <a:latin typeface="Times New Roman" charset="0"/>
              </a:rPr>
              <a:pPr/>
              <a:t>22</a:t>
            </a:fld>
            <a:endParaRPr lang="en-US" smtClean="0">
              <a:latin typeface="Times New Roman"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25202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4772EAC-CCA8-490A-A6E9-77DF4CEF414C}" type="slidenum">
              <a:rPr lang="en-US" smtClean="0">
                <a:latin typeface="Times New Roman" charset="0"/>
              </a:rPr>
              <a:pPr/>
              <a:t>24</a:t>
            </a:fld>
            <a:endParaRPr lang="en-US" smtClean="0">
              <a:latin typeface="Times New Roman"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637572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7BA7D5F-730D-4CE8-A94E-C990BBC872B8}" type="slidenum">
              <a:rPr lang="en-US" smtClean="0">
                <a:latin typeface="Times New Roman" charset="0"/>
              </a:rPr>
              <a:pPr/>
              <a:t>26</a:t>
            </a:fld>
            <a:endParaRPr lang="en-US" smtClean="0">
              <a:latin typeface="Times New Roman"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smtClean="0"/>
              <a:t>Note that original Internet core routers formed an autonomous system.</a:t>
            </a:r>
          </a:p>
        </p:txBody>
      </p:sp>
    </p:spTree>
    <p:extLst>
      <p:ext uri="{BB962C8B-B14F-4D97-AF65-F5344CB8AC3E}">
        <p14:creationId xmlns:p14="http://schemas.microsoft.com/office/powerpoint/2010/main" val="119625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B891951-2986-4824-A2D7-AD1B8C7E400D}" type="slidenum">
              <a:rPr lang="en-US" smtClean="0">
                <a:latin typeface="Times New Roman" charset="0"/>
              </a:rPr>
              <a:pPr/>
              <a:t>28</a:t>
            </a:fld>
            <a:endParaRPr lang="en-US" smtClean="0">
              <a:latin typeface="Times New Roman"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smtClean="0"/>
              <a:t>Current version is BGP-4.</a:t>
            </a:r>
          </a:p>
          <a:p>
            <a:pPr eaLnBrk="1" hangingPunct="1"/>
            <a:endParaRPr lang="en-US" smtClean="0"/>
          </a:p>
          <a:p>
            <a:pPr eaLnBrk="1" hangingPunct="1"/>
            <a:r>
              <a:rPr lang="en-US" smtClean="0"/>
              <a:t>In the figure, R1 and R2 are each gathering information about their networks and using BGP to send that information to the other.</a:t>
            </a:r>
          </a:p>
        </p:txBody>
      </p:sp>
    </p:spTree>
    <p:extLst>
      <p:ext uri="{BB962C8B-B14F-4D97-AF65-F5344CB8AC3E}">
        <p14:creationId xmlns:p14="http://schemas.microsoft.com/office/powerpoint/2010/main" val="288787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418371F-3B0E-4AF8-A17D-472A1652DC2B}" type="slidenum">
              <a:rPr lang="en-US" smtClean="0">
                <a:latin typeface="Times New Roman" charset="0"/>
              </a:rPr>
              <a:pPr/>
              <a:t>3</a:t>
            </a:fld>
            <a:endParaRPr lang="en-US" smtClean="0">
              <a:latin typeface="Times New Roman"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132120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E79AD0B-B0BD-4FB3-B820-981DFAFB9819}" type="slidenum">
              <a:rPr lang="en-US" smtClean="0">
                <a:latin typeface="Times New Roman" charset="0"/>
              </a:rPr>
              <a:pPr/>
              <a:t>30</a:t>
            </a:fld>
            <a:endParaRPr lang="en-US" smtClean="0">
              <a:latin typeface="Times New Roman"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44803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BE0B637-13B7-42A9-8091-4C6841E22648}" type="slidenum">
              <a:rPr lang="en-US" smtClean="0">
                <a:latin typeface="Times New Roman" charset="0"/>
              </a:rPr>
              <a:pPr/>
              <a:t>31</a:t>
            </a:fld>
            <a:endParaRPr lang="en-US" smtClean="0">
              <a:latin typeface="Times New Roman"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97077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DE8710A-9450-4457-AD86-B2C4FDA10A0C}" type="slidenum">
              <a:rPr lang="en-US" smtClean="0">
                <a:latin typeface="Times New Roman" charset="0"/>
              </a:rPr>
              <a:pPr/>
              <a:t>32</a:t>
            </a:fld>
            <a:endParaRPr lang="en-US" smtClean="0">
              <a:latin typeface="Times New Roman"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smtClean="0"/>
              <a:t>Marker is agreed by both sides to mark the start of a message.  All 1s in first message, later can contain authentication information.  Contents must be agreed so that it can be used for synchronization.</a:t>
            </a:r>
          </a:p>
          <a:p>
            <a:pPr eaLnBrk="1" hangingPunct="1"/>
            <a:endParaRPr lang="en-US" smtClean="0"/>
          </a:p>
          <a:p>
            <a:pPr eaLnBrk="1" hangingPunct="1"/>
            <a:r>
              <a:rPr lang="en-US" smtClean="0"/>
              <a:t>LENGTH is the total message length, in octets.  </a:t>
            </a:r>
          </a:p>
        </p:txBody>
      </p:sp>
    </p:spTree>
    <p:extLst>
      <p:ext uri="{BB962C8B-B14F-4D97-AF65-F5344CB8AC3E}">
        <p14:creationId xmlns:p14="http://schemas.microsoft.com/office/powerpoint/2010/main" val="3934547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1D7A1F2-870C-4B7A-8B0E-9D62E8187FFF}" type="slidenum">
              <a:rPr lang="en-US" smtClean="0">
                <a:latin typeface="Times New Roman" charset="0"/>
              </a:rPr>
              <a:pPr/>
              <a:t>33</a:t>
            </a:fld>
            <a:endParaRPr lang="en-US" smtClean="0">
              <a:latin typeface="Times New Roman"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smtClean="0"/>
              <a:t>Two BGP peers each send OPEN message to declare AS number and establish other parameters.  HOLD TIME is max time that can elapse between receipt of two successive messages.  Version is protocol format, this is for version 4.  </a:t>
            </a:r>
          </a:p>
          <a:p>
            <a:pPr eaLnBrk="1" hangingPunct="1"/>
            <a:endParaRPr lang="en-US" smtClean="0"/>
          </a:p>
          <a:p>
            <a:pPr eaLnBrk="1" hangingPunct="1"/>
            <a:r>
              <a:rPr lang="en-US" smtClean="0"/>
              <a:t>BGP identifier is IP address of sender.</a:t>
            </a:r>
          </a:p>
          <a:p>
            <a:pPr eaLnBrk="1" hangingPunct="1"/>
            <a:endParaRPr lang="en-US" smtClean="0"/>
          </a:p>
          <a:p>
            <a:pPr eaLnBrk="1" hangingPunct="1"/>
            <a:r>
              <a:rPr lang="en-US" smtClean="0"/>
              <a:t>Hold time is how long to wait between messages.  Receiver is required to establish timer set at this value.</a:t>
            </a:r>
          </a:p>
        </p:txBody>
      </p:sp>
    </p:spTree>
    <p:extLst>
      <p:ext uri="{BB962C8B-B14F-4D97-AF65-F5344CB8AC3E}">
        <p14:creationId xmlns:p14="http://schemas.microsoft.com/office/powerpoint/2010/main" val="2364954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AD23016-FE8B-4D21-B367-3443351442D0}" type="slidenum">
              <a:rPr lang="en-US" smtClean="0">
                <a:latin typeface="Times New Roman" charset="0"/>
              </a:rPr>
              <a:pPr/>
              <a:t>34</a:t>
            </a:fld>
            <a:endParaRPr lang="en-US" smtClean="0">
              <a:latin typeface="Times New Roman"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smtClean="0"/>
              <a:t>Previously advertised destinations are withdrawn, and new destinations are advertised.</a:t>
            </a:r>
          </a:p>
        </p:txBody>
      </p:sp>
    </p:spTree>
    <p:extLst>
      <p:ext uri="{BB962C8B-B14F-4D97-AF65-F5344CB8AC3E}">
        <p14:creationId xmlns:p14="http://schemas.microsoft.com/office/powerpoint/2010/main" val="2750327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015A7BF-C2F9-481F-AAFB-4C08FB0044D5}" type="slidenum">
              <a:rPr lang="en-US" smtClean="0">
                <a:latin typeface="Times New Roman" charset="0"/>
              </a:rPr>
              <a:pPr/>
              <a:t>35</a:t>
            </a:fld>
            <a:endParaRPr lang="en-US" smtClean="0">
              <a:latin typeface="Times New Roman"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smtClean="0"/>
              <a:t>Not going to say much about this, except to note in passing that path information is provided.  Can give path through several autonomous systems.</a:t>
            </a:r>
          </a:p>
        </p:txBody>
      </p:sp>
    </p:spTree>
    <p:extLst>
      <p:ext uri="{BB962C8B-B14F-4D97-AF65-F5344CB8AC3E}">
        <p14:creationId xmlns:p14="http://schemas.microsoft.com/office/powerpoint/2010/main" val="2384281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2055854-797A-4C19-A93C-0117DE50BFEA}" type="slidenum">
              <a:rPr lang="en-US" smtClean="0">
                <a:latin typeface="Times New Roman" charset="0"/>
              </a:rPr>
              <a:pPr/>
              <a:t>36</a:t>
            </a:fld>
            <a:endParaRPr lang="en-US" smtClean="0">
              <a:latin typeface="Times New Roman"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smtClean="0"/>
              <a:t>R1 is designated to speak BGP on behalf of he AS.  It must report Net 1 as reachable through R1, and so on—reporting information from the perspective of the outsider, not a system inside the network.</a:t>
            </a:r>
          </a:p>
        </p:txBody>
      </p:sp>
    </p:spTree>
    <p:extLst>
      <p:ext uri="{BB962C8B-B14F-4D97-AF65-F5344CB8AC3E}">
        <p14:creationId xmlns:p14="http://schemas.microsoft.com/office/powerpoint/2010/main" val="2885488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AA3C49A-AFE8-4360-8BBC-F6718B823E7F}" type="slidenum">
              <a:rPr lang="en-US" smtClean="0">
                <a:latin typeface="Times New Roman" charset="0"/>
              </a:rPr>
              <a:pPr/>
              <a:t>37</a:t>
            </a:fld>
            <a:endParaRPr lang="en-US" smtClean="0">
              <a:latin typeface="Times New Roman"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smtClean="0"/>
              <a:t>Errors are permanent—once detected, BGP sends notification, closes TCP connection.</a:t>
            </a:r>
          </a:p>
        </p:txBody>
      </p:sp>
    </p:spTree>
    <p:extLst>
      <p:ext uri="{BB962C8B-B14F-4D97-AF65-F5344CB8AC3E}">
        <p14:creationId xmlns:p14="http://schemas.microsoft.com/office/powerpoint/2010/main" val="4170963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C1BBACF-2E22-442C-9A17-8099242DCD0A}" type="slidenum">
              <a:rPr lang="en-US" smtClean="0">
                <a:latin typeface="Times New Roman" charset="0"/>
              </a:rPr>
              <a:pPr/>
              <a:t>39</a:t>
            </a:fld>
            <a:endParaRPr lang="en-US" smtClean="0">
              <a:latin typeface="Times New Roman"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smtClean="0"/>
              <a:t>So ISP advertises reachability to route server using BGP.  Good feature of BGP is ability to convey negative information, so that entries are dropped from tables.</a:t>
            </a:r>
          </a:p>
        </p:txBody>
      </p:sp>
    </p:spTree>
    <p:extLst>
      <p:ext uri="{BB962C8B-B14F-4D97-AF65-F5344CB8AC3E}">
        <p14:creationId xmlns:p14="http://schemas.microsoft.com/office/powerpoint/2010/main" val="3766794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4C64E41-A621-41EA-82DB-02CA70A30282}" type="slidenum">
              <a:rPr lang="en-US" smtClean="0">
                <a:latin typeface="Times New Roman" charset="0"/>
              </a:rPr>
              <a:pPr/>
              <a:t>40</a:t>
            </a:fld>
            <a:endParaRPr lang="en-US" smtClean="0">
              <a:latin typeface="Times New Roman"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05918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1A5D66C-8EB5-493E-B74C-28514297E556}" type="slidenum">
              <a:rPr lang="en-US" smtClean="0">
                <a:latin typeface="Times New Roman" charset="0"/>
              </a:rPr>
              <a:pPr/>
              <a:t>4</a:t>
            </a:fld>
            <a:endParaRPr lang="en-US" smtClean="0">
              <a:latin typeface="Times New Roman"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050194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EAF900B-CAF1-4DCA-81AE-6CF8E9198AA5}" type="slidenum">
              <a:rPr lang="en-US" smtClean="0">
                <a:latin typeface="Times New Roman" charset="0"/>
              </a:rPr>
              <a:pPr/>
              <a:t>41</a:t>
            </a:fld>
            <a:endParaRPr lang="en-US" smtClean="0">
              <a:latin typeface="Times New Roman"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38285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52E4CA3-767B-4D07-80D0-C8AD17EDDC4F}" type="slidenum">
              <a:rPr lang="en-US" smtClean="0">
                <a:latin typeface="Times New Roman" charset="0"/>
              </a:rPr>
              <a:pPr/>
              <a:t>42</a:t>
            </a:fld>
            <a:endParaRPr lang="en-US" smtClean="0">
              <a:latin typeface="Times New Roman"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smtClean="0"/>
              <a:t>A single router can use two different protocols simultaneously, one to communicate outside its AS and another to communicate within its AS.</a:t>
            </a:r>
          </a:p>
        </p:txBody>
      </p:sp>
    </p:spTree>
    <p:extLst>
      <p:ext uri="{BB962C8B-B14F-4D97-AF65-F5344CB8AC3E}">
        <p14:creationId xmlns:p14="http://schemas.microsoft.com/office/powerpoint/2010/main" val="136001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5FDFB4A-FA24-4690-B43F-F8C834D10461}" type="slidenum">
              <a:rPr lang="en-US" smtClean="0">
                <a:latin typeface="Times New Roman" charset="0"/>
              </a:rPr>
              <a:pPr/>
              <a:t>43</a:t>
            </a:fld>
            <a:endParaRPr lang="en-US" smtClean="0">
              <a:latin typeface="Times New Roman"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smtClean="0"/>
              <a:t>Q—does hop count allow for selection of optimal route in all cases?</a:t>
            </a:r>
          </a:p>
          <a:p>
            <a:pPr eaLnBrk="1" hangingPunct="1"/>
            <a:endParaRPr lang="en-US" smtClean="0"/>
          </a:p>
          <a:p>
            <a:pPr eaLnBrk="1" hangingPunct="1"/>
            <a:r>
              <a:rPr lang="en-US" smtClean="0"/>
              <a:t>A—No!  Does not allow for difference of time on different networks</a:t>
            </a:r>
          </a:p>
          <a:p>
            <a:pPr eaLnBrk="1" hangingPunct="1"/>
            <a:endParaRPr lang="en-US" smtClean="0"/>
          </a:p>
          <a:p>
            <a:pPr eaLnBrk="1" hangingPunct="1"/>
            <a:r>
              <a:rPr lang="en-US" smtClean="0"/>
              <a:t>Final rule introduces hysteresis, prevents oscillation</a:t>
            </a:r>
          </a:p>
        </p:txBody>
      </p:sp>
    </p:spTree>
    <p:extLst>
      <p:ext uri="{BB962C8B-B14F-4D97-AF65-F5344CB8AC3E}">
        <p14:creationId xmlns:p14="http://schemas.microsoft.com/office/powerpoint/2010/main" val="232970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8755C1C-AD82-4EF2-A8F1-772BEFBD4A07}" type="slidenum">
              <a:rPr lang="en-US" smtClean="0">
                <a:latin typeface="Times New Roman" charset="0"/>
              </a:rPr>
              <a:pPr/>
              <a:t>44</a:t>
            </a:fld>
            <a:endParaRPr lang="en-US" smtClean="0">
              <a:latin typeface="Times New Roman"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smtClean="0"/>
              <a:t>In a, there is a connection to network 1.  R2, R3 have learned the route to Network 1 from R1.</a:t>
            </a:r>
          </a:p>
          <a:p>
            <a:pPr eaLnBrk="1" hangingPunct="1"/>
            <a:endParaRPr lang="en-US" smtClean="0"/>
          </a:p>
          <a:p>
            <a:pPr eaLnBrk="1" hangingPunct="1"/>
            <a:r>
              <a:rPr lang="en-US" smtClean="0"/>
              <a:t>In b, that connection quits working or is disconnected; but R2 causes a routing loop by continuing to advertise it.</a:t>
            </a:r>
          </a:p>
          <a:p>
            <a:pPr eaLnBrk="1" hangingPunct="1"/>
            <a:endParaRPr lang="en-US" smtClean="0"/>
          </a:p>
          <a:p>
            <a:pPr eaLnBrk="1" hangingPunct="1"/>
            <a:r>
              <a:rPr lang="en-US" smtClean="0"/>
              <a:t>Now R1 will pick up R2’s advertised route to network 1.  So packets from R3 to network 1 will come to R2 and then loop with R1, until hop count reaches zero.</a:t>
            </a:r>
          </a:p>
          <a:p>
            <a:pPr eaLnBrk="1" hangingPunct="1"/>
            <a:endParaRPr lang="en-US" smtClean="0"/>
          </a:p>
          <a:p>
            <a:pPr eaLnBrk="1" hangingPunct="1"/>
            <a:r>
              <a:rPr lang="en-US" smtClean="0"/>
              <a:t>Two routers can continue this forever.</a:t>
            </a:r>
          </a:p>
        </p:txBody>
      </p:sp>
    </p:spTree>
    <p:extLst>
      <p:ext uri="{BB962C8B-B14F-4D97-AF65-F5344CB8AC3E}">
        <p14:creationId xmlns:p14="http://schemas.microsoft.com/office/powerpoint/2010/main" val="3724619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104DD19-1A4C-4255-A042-93FDCBB79CC6}" type="slidenum">
              <a:rPr lang="en-US" smtClean="0">
                <a:latin typeface="Times New Roman" charset="0"/>
              </a:rPr>
              <a:pPr/>
              <a:t>45</a:t>
            </a:fld>
            <a:endParaRPr lang="en-US" smtClean="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smtClean="0"/>
              <a:t>Broadcasting is very costly—RIP is inefficient.</a:t>
            </a:r>
          </a:p>
        </p:txBody>
      </p:sp>
    </p:spTree>
    <p:extLst>
      <p:ext uri="{BB962C8B-B14F-4D97-AF65-F5344CB8AC3E}">
        <p14:creationId xmlns:p14="http://schemas.microsoft.com/office/powerpoint/2010/main" val="57131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74B714C-2BD6-4F92-AFAE-7FF7A216566A}" type="slidenum">
              <a:rPr lang="en-US" smtClean="0">
                <a:latin typeface="Times New Roman" charset="0"/>
              </a:rPr>
              <a:pPr/>
              <a:t>46</a:t>
            </a:fld>
            <a:endParaRPr lang="en-US" smtClean="0">
              <a:latin typeface="Times New Roman"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82307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B0DEEDA-B234-4E9E-9C9C-9C3DAAA7CB92}" type="slidenum">
              <a:rPr lang="en-US" smtClean="0">
                <a:latin typeface="Times New Roman" charset="0"/>
              </a:rPr>
              <a:pPr/>
              <a:t>47</a:t>
            </a:fld>
            <a:endParaRPr lang="en-US" smtClean="0">
              <a:latin typeface="Times New Roman"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89738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09A29D5-AF92-40D8-95C7-9438543DF600}" type="slidenum">
              <a:rPr lang="en-US" smtClean="0">
                <a:latin typeface="Times New Roman" charset="0"/>
              </a:rPr>
              <a:pPr/>
              <a:t>48</a:t>
            </a:fld>
            <a:endParaRPr lang="en-US" smtClean="0">
              <a:latin typeface="Times New Roman"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904313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506639D-1807-4D4C-96EC-3141F0CBC02E}" type="slidenum">
              <a:rPr lang="en-US" smtClean="0">
                <a:latin typeface="Times New Roman" charset="0"/>
              </a:rPr>
              <a:pPr/>
              <a:t>49</a:t>
            </a:fld>
            <a:endParaRPr lang="en-US" smtClean="0">
              <a:latin typeface="Times New Roman"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617608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7A1512A-1EC7-44CA-AB72-5EE105B60C6B}" type="slidenum">
              <a:rPr lang="en-US" smtClean="0">
                <a:latin typeface="Times New Roman" charset="0"/>
              </a:rPr>
              <a:pPr/>
              <a:t>50</a:t>
            </a:fld>
            <a:endParaRPr lang="en-US" smtClean="0">
              <a:latin typeface="Times New Roman"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smtClean="0"/>
              <a:t>SPF—shortest path first</a:t>
            </a:r>
          </a:p>
        </p:txBody>
      </p:sp>
    </p:spTree>
    <p:extLst>
      <p:ext uri="{BB962C8B-B14F-4D97-AF65-F5344CB8AC3E}">
        <p14:creationId xmlns:p14="http://schemas.microsoft.com/office/powerpoint/2010/main" val="2484931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EED9BD6-27FA-4462-B1CC-4AE3A29A4385}" type="slidenum">
              <a:rPr lang="en-US" smtClean="0">
                <a:latin typeface="Times New Roman" charset="0"/>
              </a:rPr>
              <a:pPr/>
              <a:t>5</a:t>
            </a:fld>
            <a:endParaRPr lang="en-US" smtClean="0">
              <a:latin typeface="Times New Roman"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55520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82B6124-E440-4C55-92FA-3760CD3CC29C}" type="slidenum">
              <a:rPr lang="en-US" smtClean="0">
                <a:latin typeface="Times New Roman" charset="0"/>
              </a:rPr>
              <a:pPr/>
              <a:t>51</a:t>
            </a:fld>
            <a:endParaRPr lang="en-US" smtClean="0">
              <a:latin typeface="Times New Roman"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smtClean="0"/>
              <a:t>Version</a:t>
            </a:r>
          </a:p>
          <a:p>
            <a:pPr eaLnBrk="1" hangingPunct="1"/>
            <a:r>
              <a:rPr lang="en-US" smtClean="0"/>
              <a:t>	1	hello (test of reachability)</a:t>
            </a:r>
          </a:p>
          <a:p>
            <a:pPr eaLnBrk="1" hangingPunct="1"/>
            <a:r>
              <a:rPr lang="en-US" smtClean="0"/>
              <a:t>	2	database description (topology)</a:t>
            </a:r>
          </a:p>
          <a:p>
            <a:pPr eaLnBrk="1" hangingPunct="1"/>
            <a:r>
              <a:rPr lang="en-US" smtClean="0"/>
              <a:t>	3 	link status request</a:t>
            </a:r>
          </a:p>
          <a:p>
            <a:pPr eaLnBrk="1" hangingPunct="1"/>
            <a:r>
              <a:rPr lang="en-US" smtClean="0"/>
              <a:t>	4	link status update</a:t>
            </a:r>
          </a:p>
          <a:p>
            <a:pPr eaLnBrk="1" hangingPunct="1"/>
            <a:r>
              <a:rPr lang="en-US" smtClean="0"/>
              <a:t>	5	link status acknowledgement</a:t>
            </a:r>
          </a:p>
          <a:p>
            <a:pPr eaLnBrk="1" hangingPunct="1"/>
            <a:endParaRPr lang="en-US" smtClean="0"/>
          </a:p>
        </p:txBody>
      </p:sp>
    </p:spTree>
    <p:extLst>
      <p:ext uri="{BB962C8B-B14F-4D97-AF65-F5344CB8AC3E}">
        <p14:creationId xmlns:p14="http://schemas.microsoft.com/office/powerpoint/2010/main" val="226158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D6DE3F8-E2C6-48D5-89E0-E9644F5607C4}" type="slidenum">
              <a:rPr lang="en-US" smtClean="0">
                <a:latin typeface="Times New Roman" charset="0"/>
              </a:rPr>
              <a:pPr/>
              <a:t>52</a:t>
            </a:fld>
            <a:endParaRPr lang="en-US" smtClean="0">
              <a:latin typeface="Times New Roman"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smtClean="0"/>
              <a:t>Link type</a:t>
            </a:r>
          </a:p>
          <a:p>
            <a:pPr eaLnBrk="1" hangingPunct="1"/>
            <a:r>
              <a:rPr lang="en-US" smtClean="0"/>
              <a:t>	1	router link</a:t>
            </a:r>
          </a:p>
          <a:p>
            <a:pPr eaLnBrk="1" hangingPunct="1"/>
            <a:r>
              <a:rPr lang="en-US" smtClean="0"/>
              <a:t>	2	network link</a:t>
            </a:r>
          </a:p>
          <a:p>
            <a:pPr eaLnBrk="1" hangingPunct="1"/>
            <a:r>
              <a:rPr lang="en-US" smtClean="0"/>
              <a:t>	3	summary link (IP network)</a:t>
            </a:r>
          </a:p>
          <a:p>
            <a:pPr eaLnBrk="1" hangingPunct="1"/>
            <a:r>
              <a:rPr lang="en-US" smtClean="0"/>
              <a:t>	4	summary link (link to border router)</a:t>
            </a:r>
          </a:p>
          <a:p>
            <a:pPr eaLnBrk="1" hangingPunct="1"/>
            <a:r>
              <a:rPr lang="en-US" smtClean="0"/>
              <a:t>	5	external link (link to another site)</a:t>
            </a:r>
          </a:p>
        </p:txBody>
      </p:sp>
    </p:spTree>
    <p:extLst>
      <p:ext uri="{BB962C8B-B14F-4D97-AF65-F5344CB8AC3E}">
        <p14:creationId xmlns:p14="http://schemas.microsoft.com/office/powerpoint/2010/main" val="150772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B1E2F45-3FAC-436F-8487-735EACA91535}" type="slidenum">
              <a:rPr lang="en-US" smtClean="0">
                <a:latin typeface="Times New Roman" charset="0"/>
              </a:rPr>
              <a:pPr/>
              <a:t>55</a:t>
            </a:fld>
            <a:endParaRPr lang="en-US" smtClean="0">
              <a:latin typeface="Times New Roman"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89448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684EE51-CE25-4135-9A06-51DCBB81C8B8}" type="slidenum">
              <a:rPr lang="en-US" smtClean="0">
                <a:latin typeface="Times New Roman" charset="0"/>
              </a:rPr>
              <a:pPr/>
              <a:t>6</a:t>
            </a:fld>
            <a:endParaRPr lang="en-US" smtClean="0">
              <a:latin typeface="Times New Roman"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smtClean="0"/>
              <a:t>Star configuration won’t work because of the requirement for a centralized switch, with capacity requirements that would make it the largest machine in the system, growing literally without limit.</a:t>
            </a:r>
          </a:p>
          <a:p>
            <a:pPr eaLnBrk="1" hangingPunct="1"/>
            <a:endParaRPr lang="en-US" smtClean="0"/>
          </a:p>
          <a:p>
            <a:pPr eaLnBrk="1" hangingPunct="1"/>
            <a:r>
              <a:rPr lang="en-US" smtClean="0"/>
              <a:t>Richly connected network won’t do, because there are too many street signs to maintain correctly.</a:t>
            </a:r>
          </a:p>
          <a:p>
            <a:pPr eaLnBrk="1" hangingPunct="1"/>
            <a:endParaRPr lang="en-US" smtClean="0"/>
          </a:p>
          <a:p>
            <a:pPr eaLnBrk="1" hangingPunct="1"/>
            <a:r>
              <a:rPr lang="en-US" smtClean="0"/>
              <a:t>Third approach is the real analogy to the Internet.  Router is the bridge, router table just says “if it’s on the other side, cross the bridge.”</a:t>
            </a:r>
          </a:p>
        </p:txBody>
      </p:sp>
    </p:spTree>
    <p:extLst>
      <p:ext uri="{BB962C8B-B14F-4D97-AF65-F5344CB8AC3E}">
        <p14:creationId xmlns:p14="http://schemas.microsoft.com/office/powerpoint/2010/main" val="3561976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5E0C00A-EA8E-4EE3-AA1C-6A4E884ACA4E}" type="slidenum">
              <a:rPr lang="en-US" smtClean="0">
                <a:latin typeface="Times New Roman" charset="0"/>
              </a:rPr>
              <a:pPr/>
              <a:t>7</a:t>
            </a:fld>
            <a:endParaRPr lang="en-US" smtClean="0">
              <a:latin typeface="Times New Roman"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09115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A66F56B-EAD7-4063-AF4D-9B42B12D3119}" type="slidenum">
              <a:rPr lang="en-US" smtClean="0">
                <a:latin typeface="Times New Roman" charset="0"/>
              </a:rPr>
              <a:pPr/>
              <a:t>8</a:t>
            </a:fld>
            <a:endParaRPr lang="en-US" smtClean="0">
              <a:latin typeface="Times New Roman"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1807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0E5BF7F-AF83-4233-9E66-CE7AC0E4D737}" type="slidenum">
              <a:rPr lang="en-US" smtClean="0">
                <a:latin typeface="Times New Roman" charset="0"/>
              </a:rPr>
              <a:pPr/>
              <a:t>9</a:t>
            </a:fld>
            <a:endParaRPr lang="en-US" smtClean="0">
              <a:latin typeface="Times New Roman"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5431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FB04E3C-0847-460A-BE05-4829E65CC066}" type="slidenum">
              <a:rPr lang="en-US" smtClean="0">
                <a:latin typeface="Times New Roman" charset="0"/>
              </a:rPr>
              <a:pPr/>
              <a:t>10</a:t>
            </a:fld>
            <a:endParaRPr lang="en-US" smtClean="0">
              <a:latin typeface="Times New Roman"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smtClean="0"/>
              <a:t>Q--What would core router do if it did not have a destination to the specified destination address for a datagram?  </a:t>
            </a:r>
          </a:p>
          <a:p>
            <a:pPr eaLnBrk="1" hangingPunct="1"/>
            <a:endParaRPr lang="en-US" smtClean="0"/>
          </a:p>
          <a:p>
            <a:pPr eaLnBrk="1" hangingPunct="1"/>
            <a:r>
              <a:rPr lang="en-US" smtClean="0"/>
              <a:t>A—Send ICMP message.  Which ICMP message?  Destination unreachable.</a:t>
            </a:r>
          </a:p>
        </p:txBody>
      </p:sp>
    </p:spTree>
    <p:extLst>
      <p:ext uri="{BB962C8B-B14F-4D97-AF65-F5344CB8AC3E}">
        <p14:creationId xmlns:p14="http://schemas.microsoft.com/office/powerpoint/2010/main" val="1963760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5CCA5680-8E17-44A1-9AD1-E4D480C25B5D}"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21827E-ED57-4DFC-BA4D-05D3CDEC764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534F044-6132-4553-B152-BD2AA5EB539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207BD4-6D90-40E0-A0D1-A568440F6D9E}"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BD42FAD6-F4B4-4A9A-B826-382B3B380C3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C5F8AE-09C0-40E2-BA70-D5FC3267035B}"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8138B97-8125-4332-815A-154BC76EAA3E}"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5163104-421D-4B69-B51E-F7C4A3A38A3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BCF6AD4-9C57-4A92-9A5B-965E8313E95C}"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5D96077-6FDD-47C4-84BD-A859E02561CB}"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8B298770-F3EB-4A3D-AABF-9B53E60647B6}"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553AB77D-9C1D-4C19-A8FD-09F9B097F63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84AA3FC-1DD1-4062-8B40-79D2A693B957}" type="slidenum">
              <a:rPr lang="en-US" smtClean="0"/>
              <a:pPr/>
              <a:t>1</a:t>
            </a:fld>
            <a:endParaRPr lang="en-US" smtClean="0"/>
          </a:p>
        </p:txBody>
      </p:sp>
      <p:sp>
        <p:nvSpPr>
          <p:cNvPr id="3075" name="Rectangle 4"/>
          <p:cNvSpPr>
            <a:spLocks noChangeArrowheads="1"/>
          </p:cNvSpPr>
          <p:nvPr/>
        </p:nvSpPr>
        <p:spPr bwMode="auto">
          <a:xfrm>
            <a:off x="685800"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latin typeface="Times New Roman" charset="0"/>
              </a:rPr>
              <a:t>CSCI 233</a:t>
            </a:r>
            <a:br>
              <a:rPr lang="en-US" sz="4400" dirty="0">
                <a:solidFill>
                  <a:schemeClr val="tx2"/>
                </a:solidFill>
                <a:latin typeface="Times New Roman" charset="0"/>
              </a:rPr>
            </a:br>
            <a:r>
              <a:rPr lang="en-US" sz="4400" dirty="0">
                <a:solidFill>
                  <a:schemeClr val="tx2"/>
                </a:solidFill>
                <a:latin typeface="Times New Roman" charset="0"/>
              </a:rPr>
              <a:t>Internet Protocols</a:t>
            </a:r>
            <a:br>
              <a:rPr lang="en-US" sz="4400" dirty="0">
                <a:solidFill>
                  <a:schemeClr val="tx2"/>
                </a:solidFill>
                <a:latin typeface="Times New Roman" charset="0"/>
              </a:rPr>
            </a:br>
            <a:r>
              <a:rPr lang="en-US" sz="4400" dirty="0">
                <a:solidFill>
                  <a:schemeClr val="tx2"/>
                </a:solidFill>
                <a:latin typeface="Times New Roman" charset="0"/>
              </a:rPr>
              <a:t>Class </a:t>
            </a:r>
            <a:r>
              <a:rPr lang="en-US" sz="4400" dirty="0" smtClean="0">
                <a:solidFill>
                  <a:schemeClr val="tx2"/>
                </a:solidFill>
                <a:latin typeface="Times New Roman" charset="0"/>
              </a:rPr>
              <a:t>6</a:t>
            </a:r>
            <a:r>
              <a:rPr lang="en-US" sz="4400" dirty="0">
                <a:solidFill>
                  <a:schemeClr val="tx2"/>
                </a:solidFill>
                <a:latin typeface="Times New Roman" charset="0"/>
              </a:rPr>
              <a:t/>
            </a:r>
            <a:br>
              <a:rPr lang="en-US" sz="4400" dirty="0">
                <a:solidFill>
                  <a:schemeClr val="tx2"/>
                </a:solidFill>
                <a:latin typeface="Times New Roman" charset="0"/>
              </a:rPr>
            </a:br>
            <a:endParaRPr lang="en-US" sz="4400" dirty="0">
              <a:solidFill>
                <a:schemeClr val="tx2"/>
              </a:solidFill>
              <a:latin typeface="Times New Roman" charset="0"/>
            </a:endParaRPr>
          </a:p>
        </p:txBody>
      </p:sp>
      <p:sp>
        <p:nvSpPr>
          <p:cNvPr id="3076" name="Rectangle 5"/>
          <p:cNvSpPr>
            <a:spLocks noChangeArrowheads="1"/>
          </p:cNvSpPr>
          <p:nvPr/>
        </p:nvSpPr>
        <p:spPr bwMode="auto">
          <a:xfrm>
            <a:off x="1295400" y="4953000"/>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pPr>
            <a:r>
              <a:rPr lang="en-US" sz="2800" dirty="0" smtClean="0">
                <a:latin typeface="Times New Roman" charset="0"/>
              </a:rPr>
              <a:t>Dave </a:t>
            </a:r>
            <a:r>
              <a:rPr lang="en-US" sz="2800" dirty="0">
                <a:latin typeface="Times New Roman" charset="0"/>
              </a:rPr>
              <a:t>Roberts</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p:txBody>
          <a:bodyPr/>
          <a:lstStyle/>
          <a:p>
            <a:pPr eaLnBrk="1" hangingPunct="1"/>
            <a:r>
              <a:rPr lang="en-US" smtClean="0"/>
              <a:t>Core Router Problem…Solved</a:t>
            </a:r>
          </a:p>
        </p:txBody>
      </p:sp>
      <p:sp>
        <p:nvSpPr>
          <p:cNvPr id="11266"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51AE964-7512-44D0-ABC3-B2805474C1E1}" type="slidenum">
              <a:rPr lang="en-US" smtClean="0"/>
              <a:pPr/>
              <a:t>10</a:t>
            </a:fld>
            <a:endParaRPr lang="en-US" smtClean="0"/>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l="14000" t="39333" r="48000" b="16667"/>
          <a:stretch>
            <a:fillRect/>
          </a:stretch>
        </p:blipFill>
        <p:spPr bwMode="auto">
          <a:xfrm>
            <a:off x="3048000" y="2743200"/>
            <a:ext cx="2895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Text Box 4"/>
          <p:cNvSpPr txBox="1">
            <a:spLocks noChangeArrowheads="1"/>
          </p:cNvSpPr>
          <p:nvPr/>
        </p:nvSpPr>
        <p:spPr bwMode="auto">
          <a:xfrm>
            <a:off x="609600" y="19812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imes New Roman" charset="0"/>
              </a:rPr>
              <a:t>Core routers exchanged routing information so that each had complete information about optimal routes to all destinations</a:t>
            </a:r>
          </a:p>
        </p:txBody>
      </p:sp>
      <p:sp>
        <p:nvSpPr>
          <p:cNvPr id="7173" name="Text Box 5"/>
          <p:cNvSpPr txBox="1">
            <a:spLocks noChangeArrowheads="1"/>
          </p:cNvSpPr>
          <p:nvPr/>
        </p:nvSpPr>
        <p:spPr bwMode="auto">
          <a:xfrm>
            <a:off x="457200" y="5105400"/>
            <a:ext cx="83820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90000"/>
              </a:lnSpc>
              <a:spcBef>
                <a:spcPct val="50000"/>
              </a:spcBef>
            </a:pPr>
            <a:r>
              <a:rPr lang="en-US" sz="2400" dirty="0">
                <a:latin typeface="Times New Roman" charset="0"/>
              </a:rPr>
              <a:t>What’s wrong with this picture:</a:t>
            </a:r>
          </a:p>
          <a:p>
            <a:pPr eaLnBrk="1" hangingPunct="1">
              <a:lnSpc>
                <a:spcPct val="40000"/>
              </a:lnSpc>
              <a:spcBef>
                <a:spcPct val="50000"/>
              </a:spcBef>
            </a:pPr>
            <a:r>
              <a:rPr lang="en-US" sz="2400" dirty="0">
                <a:latin typeface="Times New Roman" charset="0"/>
              </a:rPr>
              <a:t>	Internet outgrew any possible central backbone</a:t>
            </a:r>
          </a:p>
          <a:p>
            <a:pPr eaLnBrk="1" hangingPunct="1">
              <a:lnSpc>
                <a:spcPct val="60000"/>
              </a:lnSpc>
              <a:spcBef>
                <a:spcPct val="50000"/>
              </a:spcBef>
            </a:pPr>
            <a:r>
              <a:rPr lang="en-US" sz="2400" dirty="0">
                <a:latin typeface="Times New Roman" charset="0"/>
              </a:rPr>
              <a:t>	Not every site had could have a core router</a:t>
            </a:r>
          </a:p>
          <a:p>
            <a:pPr eaLnBrk="1" hangingPunct="1">
              <a:lnSpc>
                <a:spcPct val="50000"/>
              </a:lnSpc>
              <a:spcBef>
                <a:spcPct val="50000"/>
              </a:spcBef>
            </a:pPr>
            <a:r>
              <a:rPr lang="en-US" sz="2400" dirty="0">
                <a:latin typeface="Times New Roman" charset="0"/>
              </a:rPr>
              <a:t>	Core router interaction limits ultimate scalability</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randombar(horizontal)">
                                      <p:cBhvr>
                                        <p:cTn id="7" dur="500"/>
                                        <p:tgtEl>
                                          <p:spTgt spid="717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173">
                                            <p:txEl>
                                              <p:pRg st="1" end="1"/>
                                            </p:txEl>
                                          </p:spTgt>
                                        </p:tgtEl>
                                        <p:attrNameLst>
                                          <p:attrName>style.visibility</p:attrName>
                                        </p:attrNameLst>
                                      </p:cBhvr>
                                      <p:to>
                                        <p:strVal val="visible"/>
                                      </p:to>
                                    </p:set>
                                    <p:animEffect transition="in" filter="randombar(horizontal)">
                                      <p:cBhvr>
                                        <p:cTn id="10" dur="500"/>
                                        <p:tgtEl>
                                          <p:spTgt spid="717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173">
                                            <p:txEl>
                                              <p:pRg st="2" end="2"/>
                                            </p:txEl>
                                          </p:spTgt>
                                        </p:tgtEl>
                                        <p:attrNameLst>
                                          <p:attrName>style.visibility</p:attrName>
                                        </p:attrNameLst>
                                      </p:cBhvr>
                                      <p:to>
                                        <p:strVal val="visible"/>
                                      </p:to>
                                    </p:set>
                                    <p:animEffect transition="in" filter="randombar(horizontal)">
                                      <p:cBhvr>
                                        <p:cTn id="13" dur="500"/>
                                        <p:tgtEl>
                                          <p:spTgt spid="717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7173">
                                            <p:txEl>
                                              <p:pRg st="3" end="3"/>
                                            </p:txEl>
                                          </p:spTgt>
                                        </p:tgtEl>
                                        <p:attrNameLst>
                                          <p:attrName>style.visibility</p:attrName>
                                        </p:attrNameLst>
                                      </p:cBhvr>
                                      <p:to>
                                        <p:strVal val="visible"/>
                                      </p:to>
                                    </p:set>
                                    <p:animEffect transition="in" filter="randombar(horizontal)">
                                      <p:cBhvr>
                                        <p:cTn id="16" dur="500"/>
                                        <p:tgtEl>
                                          <p:spTgt spid="71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p:txBody>
          <a:bodyPr/>
          <a:lstStyle/>
          <a:p>
            <a:pPr eaLnBrk="1" hangingPunct="1"/>
            <a:r>
              <a:rPr lang="en-US" sz="3200" smtClean="0"/>
              <a:t>Peer Backbones—More Complexity</a:t>
            </a:r>
          </a:p>
        </p:txBody>
      </p:sp>
      <p:sp>
        <p:nvSpPr>
          <p:cNvPr id="12290"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7678534-2BA9-45C5-BE0F-9960CA38A708}" type="slidenum">
              <a:rPr lang="en-US" smtClean="0"/>
              <a:pPr/>
              <a:t>11</a:t>
            </a:fld>
            <a:endParaRPr lang="en-US" smtClean="0"/>
          </a:p>
        </p:txBody>
      </p:sp>
      <p:sp>
        <p:nvSpPr>
          <p:cNvPr id="12293" name="Text Box 4"/>
          <p:cNvSpPr txBox="1">
            <a:spLocks noChangeArrowheads="1"/>
          </p:cNvSpPr>
          <p:nvPr/>
        </p:nvSpPr>
        <p:spPr bwMode="auto">
          <a:xfrm>
            <a:off x="457200" y="19050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2400">
                <a:latin typeface="Times New Roman" charset="0"/>
              </a:rPr>
              <a:t>NFSNet backbone, when it became a peer backbone, introduced more complexity.  </a:t>
            </a:r>
          </a:p>
        </p:txBody>
      </p:sp>
      <p:sp>
        <p:nvSpPr>
          <p:cNvPr id="12294" name="Text Box 5"/>
          <p:cNvSpPr txBox="1">
            <a:spLocks noChangeArrowheads="1"/>
          </p:cNvSpPr>
          <p:nvPr/>
        </p:nvSpPr>
        <p:spPr bwMode="auto">
          <a:xfrm>
            <a:off x="609600" y="5334000"/>
            <a:ext cx="815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2400" dirty="0">
                <a:latin typeface="Times New Roman" charset="0"/>
              </a:rPr>
              <a:t>Very complex for core routers to know optimal routes to all hosts.  Easy for illegal address to cause router loop.</a:t>
            </a:r>
          </a:p>
        </p:txBody>
      </p:sp>
      <p:pic>
        <p:nvPicPr>
          <p:cNvPr id="3074" name="Picture 2" descr="L:\6433\Classes\2013\Figures\figure-12.3.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22684"/>
          <a:stretch/>
        </p:blipFill>
        <p:spPr bwMode="auto">
          <a:xfrm>
            <a:off x="1752600" y="2971800"/>
            <a:ext cx="5450021"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Today’s Internet</a:t>
            </a:r>
          </a:p>
        </p:txBody>
      </p:sp>
      <p:sp>
        <p:nvSpPr>
          <p:cNvPr id="13316" name="Slide Number Placeholder 2"/>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8DAEE96-3252-44A4-AE7C-0F94433BC68F}" type="slidenum">
              <a:rPr lang="en-US" smtClean="0"/>
              <a:pPr/>
              <a:t>12</a:t>
            </a:fld>
            <a:endParaRPr lang="en-US" smtClean="0"/>
          </a:p>
        </p:txBody>
      </p:sp>
      <p:sp>
        <p:nvSpPr>
          <p:cNvPr id="13315" name="Content Placeholder 3"/>
          <p:cNvSpPr>
            <a:spLocks noGrp="1"/>
          </p:cNvSpPr>
          <p:nvPr>
            <p:ph sz="quarter" idx="1"/>
          </p:nvPr>
        </p:nvSpPr>
        <p:spPr/>
        <p:txBody>
          <a:bodyPr/>
          <a:lstStyle/>
          <a:p>
            <a:r>
              <a:rPr lang="en-US" dirty="0" smtClean="0"/>
              <a:t>Each ISP operates as an </a:t>
            </a:r>
            <a:r>
              <a:rPr lang="en-US" dirty="0"/>
              <a:t>a</a:t>
            </a:r>
            <a:r>
              <a:rPr lang="en-US" dirty="0" smtClean="0"/>
              <a:t>utonomous system</a:t>
            </a:r>
          </a:p>
          <a:p>
            <a:r>
              <a:rPr lang="en-US" dirty="0" smtClean="0"/>
              <a:t>ISPs meet at Internet Exchange Points, where they have peering agreements, connect directly</a:t>
            </a:r>
          </a:p>
          <a:p>
            <a:r>
              <a:rPr lang="en-US" dirty="0" smtClean="0"/>
              <a:t>Traffic is exchanged without fee at IXP</a:t>
            </a:r>
          </a:p>
          <a:p>
            <a:r>
              <a:rPr lang="en-US" dirty="0" smtClean="0"/>
              <a:t>IXPs have switches, ISPs run BGP through switches and through direct connections</a:t>
            </a:r>
          </a:p>
          <a:p>
            <a:r>
              <a:rPr lang="en-US" dirty="0" smtClean="0"/>
              <a:t>More about autonomous systems later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Internet</a:t>
            </a:r>
            <a:endParaRPr lang="en-US" dirty="0"/>
          </a:p>
        </p:txBody>
      </p:sp>
      <p:sp>
        <p:nvSpPr>
          <p:cNvPr id="4" name="Slide Number Placeholder 3"/>
          <p:cNvSpPr>
            <a:spLocks noGrp="1"/>
          </p:cNvSpPr>
          <p:nvPr>
            <p:ph type="sldNum" sz="quarter" idx="12"/>
          </p:nvPr>
        </p:nvSpPr>
        <p:spPr/>
        <p:txBody>
          <a:bodyPr/>
          <a:lstStyle/>
          <a:p>
            <a:pPr>
              <a:defRPr/>
            </a:pPr>
            <a:fld id="{A8207BD4-6D90-40E0-A0D1-A568440F6D9E}" type="slidenum">
              <a:rPr lang="en-US" smtClean="0"/>
              <a:pPr>
                <a:defRPr/>
              </a:pPr>
              <a:t>13</a:t>
            </a:fld>
            <a:endParaRPr lang="en-US"/>
          </a:p>
        </p:txBody>
      </p:sp>
      <p:sp>
        <p:nvSpPr>
          <p:cNvPr id="5" name="Oval 4"/>
          <p:cNvSpPr/>
          <p:nvPr/>
        </p:nvSpPr>
        <p:spPr>
          <a:xfrm>
            <a:off x="762000" y="2286000"/>
            <a:ext cx="2286000" cy="1905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ISP</a:t>
            </a:r>
            <a:endParaRPr lang="en-US" dirty="0"/>
          </a:p>
        </p:txBody>
      </p:sp>
      <p:sp>
        <p:nvSpPr>
          <p:cNvPr id="6" name="Oval 5"/>
          <p:cNvSpPr/>
          <p:nvPr/>
        </p:nvSpPr>
        <p:spPr>
          <a:xfrm>
            <a:off x="6553200" y="2590800"/>
            <a:ext cx="1524000" cy="14867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ISP</a:t>
            </a:r>
            <a:endParaRPr lang="en-US" dirty="0"/>
          </a:p>
        </p:txBody>
      </p:sp>
      <p:sp>
        <p:nvSpPr>
          <p:cNvPr id="7" name="Oval 6"/>
          <p:cNvSpPr/>
          <p:nvPr/>
        </p:nvSpPr>
        <p:spPr>
          <a:xfrm>
            <a:off x="3048000" y="3733800"/>
            <a:ext cx="3189371" cy="2514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ISP</a:t>
            </a:r>
            <a:endParaRPr lang="en-US" dirty="0"/>
          </a:p>
        </p:txBody>
      </p:sp>
      <p:sp>
        <p:nvSpPr>
          <p:cNvPr id="8" name="Rectangle 7"/>
          <p:cNvSpPr/>
          <p:nvPr/>
        </p:nvSpPr>
        <p:spPr>
          <a:xfrm>
            <a:off x="2362200" y="3658417"/>
            <a:ext cx="990600" cy="838200"/>
          </a:xfrm>
          <a:prstGeom prst="rect">
            <a:avLst/>
          </a:prstGeom>
          <a:solidFill>
            <a:srgbClr val="FFC000">
              <a:alpha val="50000"/>
            </a:srgbClr>
          </a:solidFill>
          <a:ln>
            <a:noFill/>
          </a:ln>
          <a:effectLst>
            <a:glow rad="127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IXP</a:t>
            </a:r>
          </a:p>
        </p:txBody>
      </p:sp>
      <p:sp>
        <p:nvSpPr>
          <p:cNvPr id="9" name="Rectangle 8"/>
          <p:cNvSpPr/>
          <p:nvPr/>
        </p:nvSpPr>
        <p:spPr>
          <a:xfrm>
            <a:off x="5791200" y="3505200"/>
            <a:ext cx="990600" cy="838200"/>
          </a:xfrm>
          <a:prstGeom prst="rect">
            <a:avLst/>
          </a:prstGeom>
          <a:solidFill>
            <a:srgbClr val="FFC000">
              <a:alpha val="50000"/>
            </a:srgbClr>
          </a:solidFill>
          <a:ln>
            <a:noFill/>
          </a:ln>
          <a:effectLst>
            <a:glow rad="127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IXP</a:t>
            </a:r>
          </a:p>
        </p:txBody>
      </p:sp>
    </p:spTree>
    <p:extLst>
      <p:ext uri="{BB962C8B-B14F-4D97-AF65-F5344CB8AC3E}">
        <p14:creationId xmlns:p14="http://schemas.microsoft.com/office/powerpoint/2010/main" val="3716554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normAutofit/>
          </a:bodyPr>
          <a:lstStyle/>
          <a:p>
            <a:pPr algn="l"/>
            <a:r>
              <a:rPr lang="en-US" sz="3200" b="1" dirty="0" smtClean="0"/>
              <a:t>Now on to routing…</a:t>
            </a:r>
            <a:endParaRPr lang="en-US" sz="3200" b="1" dirty="0"/>
          </a:p>
        </p:txBody>
      </p:sp>
      <p:sp>
        <p:nvSpPr>
          <p:cNvPr id="4" name="Slide Number Placeholder 3"/>
          <p:cNvSpPr>
            <a:spLocks noGrp="1"/>
          </p:cNvSpPr>
          <p:nvPr>
            <p:ph type="sldNum" sz="quarter" idx="12"/>
          </p:nvPr>
        </p:nvSpPr>
        <p:spPr/>
        <p:txBody>
          <a:bodyPr/>
          <a:lstStyle/>
          <a:p>
            <a:pPr>
              <a:defRPr/>
            </a:pPr>
            <a:fld id="{BD42FAD6-F4B4-4A9A-B826-382B3B380C3F}" type="slidenum">
              <a:rPr lang="en-US" smtClean="0"/>
              <a:pPr>
                <a:defRPr/>
              </a:pPr>
              <a:t>14</a:t>
            </a:fld>
            <a:endParaRPr lang="en-US"/>
          </a:p>
        </p:txBody>
      </p:sp>
    </p:spTree>
    <p:extLst>
      <p:ext uri="{BB962C8B-B14F-4D97-AF65-F5344CB8AC3E}">
        <p14:creationId xmlns:p14="http://schemas.microsoft.com/office/powerpoint/2010/main" val="468269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Automatic Route Propagation</a:t>
            </a:r>
            <a:endParaRPr lang="en-US" dirty="0"/>
          </a:p>
        </p:txBody>
      </p:sp>
      <p:sp>
        <p:nvSpPr>
          <p:cNvPr id="4" name="Slide Number Placeholder 3"/>
          <p:cNvSpPr>
            <a:spLocks noGrp="1"/>
          </p:cNvSpPr>
          <p:nvPr>
            <p:ph type="sldNum" sz="quarter" idx="12"/>
          </p:nvPr>
        </p:nvSpPr>
        <p:spPr/>
        <p:txBody>
          <a:bodyPr/>
          <a:lstStyle/>
          <a:p>
            <a:pPr>
              <a:defRPr/>
            </a:pPr>
            <a:fld id="{BD42FAD6-F4B4-4A9A-B826-382B3B380C3F}" type="slidenum">
              <a:rPr lang="en-US" smtClean="0"/>
              <a:pPr>
                <a:defRPr/>
              </a:pPr>
              <a:t>15</a:t>
            </a:fld>
            <a:endParaRPr lang="en-US"/>
          </a:p>
        </p:txBody>
      </p:sp>
      <p:sp>
        <p:nvSpPr>
          <p:cNvPr id="6" name="Content Placeholder 5"/>
          <p:cNvSpPr>
            <a:spLocks noGrp="1"/>
          </p:cNvSpPr>
          <p:nvPr>
            <p:ph sz="quarter" idx="1"/>
          </p:nvPr>
        </p:nvSpPr>
        <p:spPr/>
        <p:txBody>
          <a:bodyPr/>
          <a:lstStyle/>
          <a:p>
            <a:r>
              <a:rPr lang="en-US" dirty="0" smtClean="0"/>
              <a:t>Two separate protocols operate in routers</a:t>
            </a:r>
          </a:p>
          <a:p>
            <a:pPr lvl="1"/>
            <a:r>
              <a:rPr lang="en-US" dirty="0" smtClean="0"/>
              <a:t>Forwarding protocols—IP datagrams arrive, are forwarded</a:t>
            </a:r>
          </a:p>
          <a:p>
            <a:pPr lvl="1"/>
            <a:r>
              <a:rPr lang="en-US" dirty="0" smtClean="0"/>
              <a:t>Routing protocols—route information is shared with other routers</a:t>
            </a:r>
          </a:p>
          <a:p>
            <a:r>
              <a:rPr lang="en-US" dirty="0" smtClean="0"/>
              <a:t>Routing protocols</a:t>
            </a:r>
          </a:p>
          <a:p>
            <a:pPr lvl="1"/>
            <a:r>
              <a:rPr lang="en-US" dirty="0" smtClean="0"/>
              <a:t>Compute shortest paths</a:t>
            </a:r>
          </a:p>
          <a:p>
            <a:pPr lvl="1"/>
            <a:r>
              <a:rPr lang="en-US" dirty="0" smtClean="0"/>
              <a:t>Respond to topology changes by updating shortest paths</a:t>
            </a:r>
          </a:p>
          <a:p>
            <a:r>
              <a:rPr lang="en-US" dirty="0" smtClean="0"/>
              <a:t>Routing protocol software</a:t>
            </a:r>
          </a:p>
          <a:p>
            <a:pPr lvl="1"/>
            <a:r>
              <a:rPr lang="en-US" dirty="0" smtClean="0"/>
              <a:t>Runs independently of IP software, maintains FIB</a:t>
            </a:r>
          </a:p>
          <a:p>
            <a:pPr lvl="1"/>
            <a:r>
              <a:rPr lang="en-US" dirty="0" smtClean="0"/>
              <a:t>Occasionally updates forwarding tables used by IP</a:t>
            </a:r>
          </a:p>
          <a:p>
            <a:endParaRPr lang="en-US" dirty="0"/>
          </a:p>
        </p:txBody>
      </p:sp>
    </p:spTree>
    <p:extLst>
      <p:ext uri="{BB962C8B-B14F-4D97-AF65-F5344CB8AC3E}">
        <p14:creationId xmlns:p14="http://schemas.microsoft.com/office/powerpoint/2010/main" val="1818251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Algorithms</a:t>
            </a:r>
            <a:endParaRPr lang="en-US" dirty="0"/>
          </a:p>
        </p:txBody>
      </p:sp>
      <p:sp>
        <p:nvSpPr>
          <p:cNvPr id="3" name="Slide Number Placeholder 2"/>
          <p:cNvSpPr>
            <a:spLocks noGrp="1"/>
          </p:cNvSpPr>
          <p:nvPr>
            <p:ph type="sldNum" sz="quarter" idx="12"/>
          </p:nvPr>
        </p:nvSpPr>
        <p:spPr/>
        <p:txBody>
          <a:bodyPr/>
          <a:lstStyle/>
          <a:p>
            <a:pPr>
              <a:defRPr/>
            </a:pPr>
            <a:fld id="{A8207BD4-6D90-40E0-A0D1-A568440F6D9E}" type="slidenum">
              <a:rPr lang="en-US" smtClean="0"/>
              <a:pPr>
                <a:defRPr/>
              </a:pPr>
              <a:t>16</a:t>
            </a:fld>
            <a:endParaRPr lang="en-US"/>
          </a:p>
        </p:txBody>
      </p:sp>
      <p:sp>
        <p:nvSpPr>
          <p:cNvPr id="4" name="Content Placeholder 3"/>
          <p:cNvSpPr>
            <a:spLocks noGrp="1"/>
          </p:cNvSpPr>
          <p:nvPr>
            <p:ph sz="quarter" idx="1"/>
          </p:nvPr>
        </p:nvSpPr>
        <p:spPr/>
        <p:txBody>
          <a:bodyPr>
            <a:normAutofit fontScale="92500"/>
          </a:bodyPr>
          <a:lstStyle/>
          <a:p>
            <a:r>
              <a:rPr lang="en-US" dirty="0" smtClean="0"/>
              <a:t>There are many (many many) variations on routing algorithms</a:t>
            </a:r>
          </a:p>
          <a:p>
            <a:r>
              <a:rPr lang="en-US" dirty="0" smtClean="0"/>
              <a:t>They all fall into two categories:</a:t>
            </a:r>
          </a:p>
          <a:p>
            <a:pPr lvl="1"/>
            <a:r>
              <a:rPr lang="en-US" dirty="0" smtClean="0"/>
              <a:t>Distance-vector</a:t>
            </a:r>
          </a:p>
          <a:p>
            <a:pPr lvl="1"/>
            <a:r>
              <a:rPr lang="en-US" dirty="0" smtClean="0"/>
              <a:t>Link-State</a:t>
            </a:r>
          </a:p>
          <a:p>
            <a:r>
              <a:rPr lang="en-US" dirty="0" smtClean="0"/>
              <a:t>Distance-vector</a:t>
            </a:r>
          </a:p>
          <a:p>
            <a:pPr lvl="1"/>
            <a:r>
              <a:rPr lang="en-US" dirty="0" smtClean="0"/>
              <a:t>Each router builds a list of destination networks and the next hop to reach destination in shortest number of hops</a:t>
            </a:r>
          </a:p>
          <a:p>
            <a:pPr lvl="1"/>
            <a:r>
              <a:rPr lang="en-US" dirty="0" smtClean="0"/>
              <a:t>Routers know nothing about network topology</a:t>
            </a:r>
          </a:p>
          <a:p>
            <a:r>
              <a:rPr lang="en-US" dirty="0" smtClean="0"/>
              <a:t>Link-State</a:t>
            </a:r>
          </a:p>
          <a:p>
            <a:pPr lvl="1"/>
            <a:r>
              <a:rPr lang="en-US" dirty="0" smtClean="0"/>
              <a:t>Each router builds a map of the network topology</a:t>
            </a:r>
          </a:p>
          <a:p>
            <a:pPr lvl="1"/>
            <a:r>
              <a:rPr lang="en-US" dirty="0" smtClean="0"/>
              <a:t>Each router computes shortest path to each network</a:t>
            </a:r>
            <a:endParaRPr lang="en-US" dirty="0"/>
          </a:p>
        </p:txBody>
      </p:sp>
      <p:sp>
        <p:nvSpPr>
          <p:cNvPr id="5" name="TextBox 4"/>
          <p:cNvSpPr txBox="1"/>
          <p:nvPr/>
        </p:nvSpPr>
        <p:spPr>
          <a:xfrm>
            <a:off x="1447800" y="5943600"/>
            <a:ext cx="5181600" cy="646331"/>
          </a:xfrm>
          <a:prstGeom prst="rect">
            <a:avLst/>
          </a:prstGeom>
          <a:noFill/>
        </p:spPr>
        <p:txBody>
          <a:bodyPr wrap="square" rtlCol="0">
            <a:spAutoFit/>
          </a:bodyPr>
          <a:lstStyle/>
          <a:p>
            <a:pPr algn="ctr"/>
            <a:r>
              <a:rPr lang="en-US" dirty="0" smtClean="0"/>
              <a:t>Why do you think each class of algorithm has the name that it does?</a:t>
            </a:r>
            <a:endParaRPr lang="en-US" dirty="0"/>
          </a:p>
        </p:txBody>
      </p:sp>
    </p:spTree>
    <p:extLst>
      <p:ext uri="{BB962C8B-B14F-4D97-AF65-F5344CB8AC3E}">
        <p14:creationId xmlns:p14="http://schemas.microsoft.com/office/powerpoint/2010/main" val="404708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smtClean="0"/>
              <a:t>Exchanging Route Information</a:t>
            </a:r>
          </a:p>
        </p:txBody>
      </p:sp>
      <p:sp>
        <p:nvSpPr>
          <p:cNvPr id="14338"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772E51F-0B53-48C3-B2A0-3487D913DAA8}" type="slidenum">
              <a:rPr lang="en-US" smtClean="0"/>
              <a:pPr/>
              <a:t>17</a:t>
            </a:fld>
            <a:endParaRPr lang="en-US" smtClean="0"/>
          </a:p>
        </p:txBody>
      </p:sp>
      <p:sp>
        <p:nvSpPr>
          <p:cNvPr id="139267" name="Rectangle 3"/>
          <p:cNvSpPr>
            <a:spLocks noGrp="1" noChangeArrowheads="1"/>
          </p:cNvSpPr>
          <p:nvPr>
            <p:ph sz="quarter" idx="1"/>
          </p:nvPr>
        </p:nvSpPr>
        <p:spPr/>
        <p:txBody>
          <a:bodyPr/>
          <a:lstStyle/>
          <a:p>
            <a:pPr marL="0" indent="0" eaLnBrk="1" hangingPunct="1">
              <a:buNone/>
            </a:pPr>
            <a:r>
              <a:rPr lang="en-US" dirty="0" smtClean="0"/>
              <a:t>How can routers exchange route information to keep routes up-to-date?</a:t>
            </a:r>
          </a:p>
          <a:p>
            <a:pPr lvl="1" eaLnBrk="1" hangingPunct="1"/>
            <a:r>
              <a:rPr lang="en-US" dirty="0" smtClean="0"/>
              <a:t>Distance-vector (aka Bellman-Ford):  routes are selected based on the distance between networks.  Distance metric is something simple such as number of hops (routers) between them.  Each router maintains a table of all networks in the internetwork and the number of hops to each.</a:t>
            </a:r>
          </a:p>
          <a:p>
            <a:pPr lvl="1" eaLnBrk="1" hangingPunct="1"/>
            <a:r>
              <a:rPr lang="en-US" dirty="0" smtClean="0"/>
              <a:t>Shortest path first (aka link-state):  selects routes based on a dynamic assessment of the shortest path between them.  Each router maintains a map of the current topology of the network.</a:t>
            </a: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txBody>
          <a:bodyPr>
            <a:normAutofit fontScale="90000"/>
          </a:bodyPr>
          <a:lstStyle/>
          <a:p>
            <a:pPr eaLnBrk="1" hangingPunct="1"/>
            <a:r>
              <a:rPr lang="en-US" dirty="0" smtClean="0"/>
              <a:t>Bellman-Ford Routing (Distance Vector)</a:t>
            </a:r>
          </a:p>
        </p:txBody>
      </p:sp>
      <p:sp>
        <p:nvSpPr>
          <p:cNvPr id="15362"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3900AAF-6C5E-43EF-9DAF-F43F98B15182}" type="slidenum">
              <a:rPr lang="en-US" smtClean="0"/>
              <a:pPr/>
              <a:t>18</a:t>
            </a:fld>
            <a:endParaRPr lang="en-US" smtClean="0"/>
          </a:p>
        </p:txBody>
      </p:sp>
      <p:sp>
        <p:nvSpPr>
          <p:cNvPr id="15365" name="Text Box 4"/>
          <p:cNvSpPr txBox="1">
            <a:spLocks noChangeArrowheads="1"/>
          </p:cNvSpPr>
          <p:nvPr/>
        </p:nvSpPr>
        <p:spPr bwMode="auto">
          <a:xfrm>
            <a:off x="909638" y="1882775"/>
            <a:ext cx="7620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342900" indent="-342900" eaLnBrk="1" hangingPunct="1">
              <a:spcBef>
                <a:spcPct val="50000"/>
              </a:spcBef>
              <a:buFont typeface="Arial" panose="020B0604020202020204" pitchFamily="34" charset="0"/>
              <a:buChar char="•"/>
            </a:pPr>
            <a:r>
              <a:rPr lang="en-US" sz="2400" dirty="0" smtClean="0">
                <a:latin typeface="Times New Roman" charset="0"/>
              </a:rPr>
              <a:t>Router </a:t>
            </a:r>
            <a:r>
              <a:rPr lang="en-US" sz="2400" dirty="0">
                <a:latin typeface="Times New Roman" charset="0"/>
              </a:rPr>
              <a:t>keeps a list of destination networks, distance to each</a:t>
            </a:r>
          </a:p>
          <a:p>
            <a:pPr marL="342900" indent="-342900" eaLnBrk="1" hangingPunct="1">
              <a:spcBef>
                <a:spcPct val="50000"/>
              </a:spcBef>
              <a:buFont typeface="Arial" panose="020B0604020202020204" pitchFamily="34" charset="0"/>
              <a:buChar char="•"/>
            </a:pPr>
            <a:r>
              <a:rPr lang="en-US" sz="2400" dirty="0" smtClean="0">
                <a:latin typeface="Times New Roman" charset="0"/>
              </a:rPr>
              <a:t>Router </a:t>
            </a:r>
            <a:r>
              <a:rPr lang="en-US" sz="2400" dirty="0">
                <a:latin typeface="Times New Roman" charset="0"/>
              </a:rPr>
              <a:t>sends copy of its router table to each router it reaches directly</a:t>
            </a:r>
          </a:p>
          <a:p>
            <a:pPr marL="342900" indent="-342900" eaLnBrk="1" hangingPunct="1">
              <a:spcBef>
                <a:spcPct val="50000"/>
              </a:spcBef>
              <a:buFont typeface="Arial" panose="020B0604020202020204" pitchFamily="34" charset="0"/>
              <a:buChar char="•"/>
            </a:pPr>
            <a:r>
              <a:rPr lang="en-US" sz="2400" dirty="0" smtClean="0">
                <a:latin typeface="Times New Roman" charset="0"/>
              </a:rPr>
              <a:t>The </a:t>
            </a:r>
            <a:r>
              <a:rPr lang="en-US" sz="2400" dirty="0">
                <a:latin typeface="Times New Roman" charset="0"/>
              </a:rPr>
              <a:t>router table is a vector of distances</a:t>
            </a:r>
          </a:p>
        </p:txBody>
      </p:sp>
      <p:pic>
        <p:nvPicPr>
          <p:cNvPr id="4098" name="Picture 2" descr="L:\6433\Classes\2013\Figures\figure-12.4.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22107" r="20852" b="50000"/>
          <a:stretch/>
        </p:blipFill>
        <p:spPr bwMode="auto">
          <a:xfrm>
            <a:off x="2097505" y="4495800"/>
            <a:ext cx="4850689" cy="12866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pPr eaLnBrk="1" hangingPunct="1"/>
            <a:r>
              <a:rPr lang="en-US" dirty="0" smtClean="0"/>
              <a:t>Updates</a:t>
            </a:r>
          </a:p>
        </p:txBody>
      </p:sp>
      <p:sp>
        <p:nvSpPr>
          <p:cNvPr id="16386"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DB0E1F9-45F5-456C-8604-A0331CB4BBFB}" type="slidenum">
              <a:rPr lang="en-US" smtClean="0"/>
              <a:pPr/>
              <a:t>19</a:t>
            </a:fld>
            <a:endParaRPr lang="en-US" smtClean="0"/>
          </a:p>
        </p:txBody>
      </p:sp>
      <p:sp>
        <p:nvSpPr>
          <p:cNvPr id="16389" name="Text Box 4"/>
          <p:cNvSpPr txBox="1">
            <a:spLocks noChangeArrowheads="1"/>
          </p:cNvSpPr>
          <p:nvPr/>
        </p:nvSpPr>
        <p:spPr bwMode="auto">
          <a:xfrm>
            <a:off x="1676400" y="5334000"/>
            <a:ext cx="57422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2400" dirty="0">
                <a:latin typeface="Times New Roman" charset="0"/>
              </a:rPr>
              <a:t>Marked entries </a:t>
            </a:r>
            <a:r>
              <a:rPr lang="en-US" sz="2400" dirty="0" smtClean="0">
                <a:latin typeface="Times New Roman" charset="0"/>
              </a:rPr>
              <a:t>cause </a:t>
            </a:r>
            <a:r>
              <a:rPr lang="en-US" sz="2400" dirty="0">
                <a:latin typeface="Times New Roman" charset="0"/>
              </a:rPr>
              <a:t>changes to router table.</a:t>
            </a:r>
          </a:p>
        </p:txBody>
      </p:sp>
      <p:sp>
        <p:nvSpPr>
          <p:cNvPr id="16390" name="Text Box 5"/>
          <p:cNvSpPr txBox="1">
            <a:spLocks noChangeArrowheads="1"/>
          </p:cNvSpPr>
          <p:nvPr/>
        </p:nvSpPr>
        <p:spPr bwMode="auto">
          <a:xfrm>
            <a:off x="1905000" y="4419600"/>
            <a:ext cx="24264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600" dirty="0">
                <a:latin typeface="Arial" charset="0"/>
              </a:rPr>
              <a:t>Router </a:t>
            </a:r>
            <a:r>
              <a:rPr lang="en-US" sz="1600" dirty="0" smtClean="0">
                <a:latin typeface="Arial" charset="0"/>
              </a:rPr>
              <a:t>Table in Router K</a:t>
            </a:r>
            <a:endParaRPr lang="en-US" sz="1600" dirty="0">
              <a:latin typeface="Arial" charset="0"/>
            </a:endParaRPr>
          </a:p>
        </p:txBody>
      </p:sp>
      <p:sp>
        <p:nvSpPr>
          <p:cNvPr id="16391" name="Text Box 6"/>
          <p:cNvSpPr txBox="1">
            <a:spLocks noChangeArrowheads="1"/>
          </p:cNvSpPr>
          <p:nvPr/>
        </p:nvSpPr>
        <p:spPr bwMode="auto">
          <a:xfrm>
            <a:off x="4953000" y="4419600"/>
            <a:ext cx="2544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600">
                <a:latin typeface="Arial" charset="0"/>
              </a:rPr>
              <a:t>Router J Update Message</a:t>
            </a:r>
          </a:p>
        </p:txBody>
      </p:sp>
      <p:pic>
        <p:nvPicPr>
          <p:cNvPr id="5122" name="Picture 2" descr="L:\6433\Classes\2013\Figures\figure-12.5.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22489"/>
          <a:stretch/>
        </p:blipFill>
        <p:spPr bwMode="auto">
          <a:xfrm>
            <a:off x="1295400" y="1728788"/>
            <a:ext cx="6281271" cy="2538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Principles</a:t>
            </a:r>
            <a:endParaRPr lang="en-US" dirty="0"/>
          </a:p>
        </p:txBody>
      </p:sp>
      <p:sp>
        <p:nvSpPr>
          <p:cNvPr id="2" name="Slide Number Placeholder 1"/>
          <p:cNvSpPr>
            <a:spLocks noGrp="1"/>
          </p:cNvSpPr>
          <p:nvPr>
            <p:ph type="sldNum" sz="quarter" idx="12"/>
          </p:nvPr>
        </p:nvSpPr>
        <p:spPr/>
        <p:txBody>
          <a:bodyPr/>
          <a:lstStyle/>
          <a:p>
            <a:pPr>
              <a:defRPr/>
            </a:pPr>
            <a:fld id="{2BCF6AD4-9C57-4A92-9A5B-965E8313E95C}" type="slidenum">
              <a:rPr lang="en-US" smtClean="0"/>
              <a:pPr>
                <a:defRPr/>
              </a:pPr>
              <a:t>2</a:t>
            </a:fld>
            <a:endParaRPr lang="en-US"/>
          </a:p>
        </p:txBody>
      </p:sp>
      <p:sp>
        <p:nvSpPr>
          <p:cNvPr id="4" name="Content Placeholder 3"/>
          <p:cNvSpPr>
            <a:spLocks noGrp="1"/>
          </p:cNvSpPr>
          <p:nvPr>
            <p:ph sz="quarter" idx="1"/>
          </p:nvPr>
        </p:nvSpPr>
        <p:spPr/>
        <p:txBody>
          <a:bodyPr/>
          <a:lstStyle/>
          <a:p>
            <a:r>
              <a:rPr lang="en-US" dirty="0" smtClean="0"/>
              <a:t>Good citizen principle</a:t>
            </a:r>
          </a:p>
          <a:p>
            <a:r>
              <a:rPr lang="en-US" dirty="0" smtClean="0"/>
              <a:t>Conserve router time</a:t>
            </a:r>
          </a:p>
          <a:p>
            <a:r>
              <a:rPr lang="en-US" dirty="0" smtClean="0"/>
              <a:t>End-to-end operation</a:t>
            </a:r>
            <a:endParaRPr lang="en-US" dirty="0"/>
          </a:p>
        </p:txBody>
      </p:sp>
    </p:spTree>
    <p:extLst>
      <p:ext uri="{BB962C8B-B14F-4D97-AF65-F5344CB8AC3E}">
        <p14:creationId xmlns:p14="http://schemas.microsoft.com/office/powerpoint/2010/main" val="61931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Distance-Vector</a:t>
            </a:r>
          </a:p>
        </p:txBody>
      </p:sp>
      <p:sp>
        <p:nvSpPr>
          <p:cNvPr id="18434"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B1FFA57-E6CB-46D2-B8C2-7DC9E6CBF6A9}" type="slidenum">
              <a:rPr lang="en-US" smtClean="0"/>
              <a:pPr/>
              <a:t>20</a:t>
            </a:fld>
            <a:endParaRPr lang="en-US" smtClean="0"/>
          </a:p>
        </p:txBody>
      </p:sp>
      <p:sp>
        <p:nvSpPr>
          <p:cNvPr id="140291" name="Rectangle 3"/>
          <p:cNvSpPr>
            <a:spLocks noGrp="1" noChangeArrowheads="1"/>
          </p:cNvSpPr>
          <p:nvPr>
            <p:ph sz="quarter" idx="1"/>
          </p:nvPr>
        </p:nvSpPr>
        <p:spPr/>
        <p:txBody>
          <a:bodyPr/>
          <a:lstStyle/>
          <a:p>
            <a:pPr eaLnBrk="1" hangingPunct="1"/>
            <a:r>
              <a:rPr lang="en-US" dirty="0" smtClean="0"/>
              <a:t>Propagates slowly</a:t>
            </a:r>
          </a:p>
          <a:p>
            <a:pPr lvl="1" eaLnBrk="1" hangingPunct="1"/>
            <a:r>
              <a:rPr lang="en-US" dirty="0" smtClean="0"/>
              <a:t>Can take multiple cycles for changes to propagate</a:t>
            </a:r>
          </a:p>
          <a:p>
            <a:pPr lvl="1" eaLnBrk="1" hangingPunct="1"/>
            <a:r>
              <a:rPr lang="en-US" dirty="0" smtClean="0"/>
              <a:t>Messages exchanged tend to be large</a:t>
            </a:r>
          </a:p>
          <a:p>
            <a:pPr eaLnBrk="1" hangingPunct="1"/>
            <a:r>
              <a:rPr lang="en-US" dirty="0" smtClean="0"/>
              <a:t>Distributed computation of routes may not converge in presence of frequent changes</a:t>
            </a:r>
          </a:p>
          <a:p>
            <a:pPr eaLnBrk="1" hangingPunct="1"/>
            <a:r>
              <a:rPr lang="en-US" dirty="0" smtClean="0"/>
              <a:t>Doesn’t scale well</a:t>
            </a:r>
          </a:p>
          <a:p>
            <a:pPr eaLnBrk="1" hangingPunct="1"/>
            <a:endParaRPr lang="en-US" dirty="0" smtClean="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Link-State (SPF) Routing</a:t>
            </a:r>
          </a:p>
        </p:txBody>
      </p:sp>
      <p:sp>
        <p:nvSpPr>
          <p:cNvPr id="19458"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16D5A22-98C5-4B1A-87DA-937A2498CA5C}" type="slidenum">
              <a:rPr lang="en-US" smtClean="0"/>
              <a:pPr/>
              <a:t>21</a:t>
            </a:fld>
            <a:endParaRPr lang="en-US" smtClean="0"/>
          </a:p>
        </p:txBody>
      </p:sp>
      <p:sp>
        <p:nvSpPr>
          <p:cNvPr id="66563" name="Rectangle 3"/>
          <p:cNvSpPr>
            <a:spLocks noGrp="1" noChangeArrowheads="1"/>
          </p:cNvSpPr>
          <p:nvPr>
            <p:ph sz="quarter" idx="1"/>
          </p:nvPr>
        </p:nvSpPr>
        <p:spPr/>
        <p:txBody>
          <a:bodyPr/>
          <a:lstStyle/>
          <a:p>
            <a:pPr eaLnBrk="1" hangingPunct="1">
              <a:lnSpc>
                <a:spcPct val="90000"/>
              </a:lnSpc>
            </a:pPr>
            <a:r>
              <a:rPr lang="en-US" sz="2500" dirty="0" smtClean="0"/>
              <a:t>Called Shortest Path First—SPF</a:t>
            </a:r>
          </a:p>
          <a:p>
            <a:pPr eaLnBrk="1" hangingPunct="1">
              <a:lnSpc>
                <a:spcPct val="90000"/>
              </a:lnSpc>
            </a:pPr>
            <a:r>
              <a:rPr lang="en-US" sz="2500" dirty="0" smtClean="0"/>
              <a:t>Each router table shows full network topology</a:t>
            </a:r>
          </a:p>
          <a:p>
            <a:pPr lvl="1" eaLnBrk="1" hangingPunct="1">
              <a:lnSpc>
                <a:spcPct val="90000"/>
              </a:lnSpc>
            </a:pPr>
            <a:r>
              <a:rPr lang="en-US" sz="2100" dirty="0" smtClean="0"/>
              <a:t>All routers</a:t>
            </a:r>
          </a:p>
          <a:p>
            <a:pPr lvl="1" eaLnBrk="1" hangingPunct="1">
              <a:lnSpc>
                <a:spcPct val="90000"/>
              </a:lnSpc>
            </a:pPr>
            <a:r>
              <a:rPr lang="en-US" sz="2100" dirty="0" smtClean="0"/>
              <a:t>Networks they connect to</a:t>
            </a:r>
          </a:p>
          <a:p>
            <a:pPr eaLnBrk="1" hangingPunct="1">
              <a:lnSpc>
                <a:spcPct val="90000"/>
              </a:lnSpc>
            </a:pPr>
            <a:r>
              <a:rPr lang="en-US" sz="2500" dirty="0" smtClean="0"/>
              <a:t>Each router tests its neighbors</a:t>
            </a:r>
          </a:p>
          <a:p>
            <a:pPr lvl="1" eaLnBrk="1" hangingPunct="1">
              <a:lnSpc>
                <a:spcPct val="90000"/>
              </a:lnSpc>
            </a:pPr>
            <a:r>
              <a:rPr lang="en-US" sz="2100" dirty="0" smtClean="0"/>
              <a:t>Sends test message</a:t>
            </a:r>
          </a:p>
          <a:p>
            <a:pPr lvl="1" eaLnBrk="1" hangingPunct="1">
              <a:lnSpc>
                <a:spcPct val="90000"/>
              </a:lnSpc>
            </a:pPr>
            <a:r>
              <a:rPr lang="en-US" sz="2100" dirty="0" smtClean="0"/>
              <a:t>Propagates status of its neighbors</a:t>
            </a:r>
          </a:p>
          <a:p>
            <a:pPr eaLnBrk="1" hangingPunct="1">
              <a:lnSpc>
                <a:spcPct val="90000"/>
              </a:lnSpc>
            </a:pPr>
            <a:r>
              <a:rPr lang="en-US" sz="2500" dirty="0" smtClean="0"/>
              <a:t>Router receiving message adjusts its topology table, uses </a:t>
            </a:r>
            <a:r>
              <a:rPr lang="en-US" sz="2500" dirty="0" err="1" smtClean="0"/>
              <a:t>Dijkstra</a:t>
            </a:r>
            <a:r>
              <a:rPr lang="en-US" sz="2500" dirty="0" smtClean="0"/>
              <a:t> shortest path algorithm to compute shortest path to each network</a:t>
            </a:r>
          </a:p>
          <a:p>
            <a:pPr eaLnBrk="1" hangingPunct="1">
              <a:lnSpc>
                <a:spcPct val="90000"/>
              </a:lnSpc>
              <a:buFont typeface="Wingdings" pitchFamily="2" charset="2"/>
              <a:buNone/>
            </a:pPr>
            <a:endParaRPr lang="en-US" sz="25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smtClean="0"/>
              <a:t>Advantages of Link-State</a:t>
            </a:r>
          </a:p>
        </p:txBody>
      </p:sp>
      <p:sp>
        <p:nvSpPr>
          <p:cNvPr id="20482"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EC2BB99-81AD-4C76-8BBF-A2F2F95811A7}" type="slidenum">
              <a:rPr lang="en-US" smtClean="0"/>
              <a:pPr/>
              <a:t>22</a:t>
            </a:fld>
            <a:endParaRPr lang="en-US" smtClean="0"/>
          </a:p>
        </p:txBody>
      </p:sp>
      <p:sp>
        <p:nvSpPr>
          <p:cNvPr id="141315" name="Rectangle 3"/>
          <p:cNvSpPr>
            <a:spLocks noGrp="1" noChangeArrowheads="1"/>
          </p:cNvSpPr>
          <p:nvPr>
            <p:ph sz="quarter" idx="1"/>
          </p:nvPr>
        </p:nvSpPr>
        <p:spPr/>
        <p:txBody>
          <a:bodyPr/>
          <a:lstStyle/>
          <a:p>
            <a:pPr eaLnBrk="1" hangingPunct="1"/>
            <a:r>
              <a:rPr lang="en-US" dirty="0" smtClean="0"/>
              <a:t>Much less information is propagated</a:t>
            </a:r>
          </a:p>
          <a:p>
            <a:pPr eaLnBrk="1" hangingPunct="1"/>
            <a:r>
              <a:rPr lang="en-US" dirty="0" smtClean="0"/>
              <a:t>Scales better than distance-vector</a:t>
            </a:r>
          </a:p>
          <a:p>
            <a:pPr eaLnBrk="1" hangingPunct="1"/>
            <a:r>
              <a:rPr lang="en-US" dirty="0" smtClean="0"/>
              <a:t>Easy to identify and solve problems because of simplicity of information exchange</a:t>
            </a:r>
          </a:p>
          <a:p>
            <a:pPr eaLnBrk="1" hangingPunct="1"/>
            <a:r>
              <a:rPr lang="en-US" dirty="0" smtClean="0"/>
              <a:t>Each router computes its own routes, not dependent on possibly incomplete propagation of change information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Link-State Example</a:t>
            </a:r>
            <a:endParaRPr lang="en-US" dirty="0"/>
          </a:p>
        </p:txBody>
      </p:sp>
      <p:sp>
        <p:nvSpPr>
          <p:cNvPr id="4" name="Slide Number Placeholder 3"/>
          <p:cNvSpPr>
            <a:spLocks noGrp="1"/>
          </p:cNvSpPr>
          <p:nvPr>
            <p:ph type="sldNum" sz="quarter" idx="12"/>
          </p:nvPr>
        </p:nvSpPr>
        <p:spPr/>
        <p:txBody>
          <a:bodyPr/>
          <a:lstStyle/>
          <a:p>
            <a:pPr>
              <a:defRPr/>
            </a:pPr>
            <a:fld id="{A8207BD4-6D90-40E0-A0D1-A568440F6D9E}" type="slidenum">
              <a:rPr lang="en-US" smtClean="0"/>
              <a:pPr>
                <a:defRPr/>
              </a:pPr>
              <a:t>23</a:t>
            </a:fld>
            <a:endParaRPr lang="en-US"/>
          </a:p>
        </p:txBody>
      </p:sp>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968" y="1752600"/>
            <a:ext cx="53054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367" y="3429000"/>
            <a:ext cx="576262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392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p:txBody>
          <a:bodyPr/>
          <a:lstStyle/>
          <a:p>
            <a:pPr eaLnBrk="1" hangingPunct="1"/>
            <a:r>
              <a:rPr lang="en-US" smtClean="0"/>
              <a:t>Heuristic Guideline</a:t>
            </a:r>
          </a:p>
        </p:txBody>
      </p:sp>
      <p:sp>
        <p:nvSpPr>
          <p:cNvPr id="22530"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A925B9B-3939-4CC4-9C8B-84C2B6A2EBA2}" type="slidenum">
              <a:rPr lang="en-US" smtClean="0"/>
              <a:pPr/>
              <a:t>24</a:t>
            </a:fld>
            <a:endParaRPr lang="en-US" smtClean="0"/>
          </a:p>
        </p:txBody>
      </p:sp>
      <p:sp>
        <p:nvSpPr>
          <p:cNvPr id="69635" name="Rectangle 1027"/>
          <p:cNvSpPr>
            <a:spLocks noGrp="1" noChangeArrowheads="1"/>
          </p:cNvSpPr>
          <p:nvPr>
            <p:ph sz="quarter" idx="1"/>
          </p:nvPr>
        </p:nvSpPr>
        <p:spPr/>
        <p:txBody>
          <a:bodyPr/>
          <a:lstStyle/>
          <a:p>
            <a:pPr eaLnBrk="1" hangingPunct="1"/>
            <a:r>
              <a:rPr lang="en-US" smtClean="0"/>
              <a:t>Up to 12 routers can participate in a single routing information protocol across a WAN</a:t>
            </a:r>
          </a:p>
          <a:p>
            <a:pPr eaLnBrk="1" hangingPunct="1"/>
            <a:r>
              <a:rPr lang="en-US" smtClean="0"/>
              <a:t>Up to 60 routers can participate in a single routing information protocol across a set of local LANs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Autonomous Systems</a:t>
            </a:r>
            <a:endParaRPr lang="en-US" dirty="0"/>
          </a:p>
        </p:txBody>
      </p:sp>
      <p:sp>
        <p:nvSpPr>
          <p:cNvPr id="6" name="Text Placeholder 5"/>
          <p:cNvSpPr>
            <a:spLocks noGrp="1"/>
          </p:cNvSpPr>
          <p:nvPr>
            <p:ph type="body" idx="1"/>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A8207BD4-6D90-40E0-A0D1-A568440F6D9E}" type="slidenum">
              <a:rPr lang="en-US" smtClean="0"/>
              <a:pPr>
                <a:defRPr/>
              </a:pPr>
              <a:t>25</a:t>
            </a:fld>
            <a:endParaRPr lang="en-US"/>
          </a:p>
        </p:txBody>
      </p:sp>
    </p:spTree>
    <p:extLst>
      <p:ext uri="{BB962C8B-B14F-4D97-AF65-F5344CB8AC3E}">
        <p14:creationId xmlns:p14="http://schemas.microsoft.com/office/powerpoint/2010/main" val="1760610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p:txBody>
          <a:bodyPr/>
          <a:lstStyle/>
          <a:p>
            <a:pPr eaLnBrk="1" hangingPunct="1"/>
            <a:r>
              <a:rPr lang="en-US" smtClean="0"/>
              <a:t>Autonomous Systems</a:t>
            </a:r>
          </a:p>
        </p:txBody>
      </p:sp>
      <p:sp>
        <p:nvSpPr>
          <p:cNvPr id="25602"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6EE2062-3D6E-499A-87D3-E0AC8004FBC1}" type="slidenum">
              <a:rPr lang="en-US" smtClean="0"/>
              <a:pPr/>
              <a:t>26</a:t>
            </a:fld>
            <a:endParaRPr lang="en-US" smtClean="0"/>
          </a:p>
        </p:txBody>
      </p:sp>
      <p:sp>
        <p:nvSpPr>
          <p:cNvPr id="75779" name="Rectangle 1027"/>
          <p:cNvSpPr>
            <a:spLocks noGrp="1" noChangeArrowheads="1"/>
          </p:cNvSpPr>
          <p:nvPr>
            <p:ph sz="quarter" idx="1"/>
          </p:nvPr>
        </p:nvSpPr>
        <p:spPr/>
        <p:txBody>
          <a:bodyPr/>
          <a:lstStyle/>
          <a:p>
            <a:pPr eaLnBrk="1" hangingPunct="1">
              <a:lnSpc>
                <a:spcPct val="90000"/>
              </a:lnSpc>
            </a:pPr>
            <a:r>
              <a:rPr lang="en-US" smtClean="0"/>
              <a:t>Each organization’s networks are considered an autonomous system</a:t>
            </a:r>
          </a:p>
          <a:p>
            <a:pPr eaLnBrk="1" hangingPunct="1">
              <a:lnSpc>
                <a:spcPct val="90000"/>
              </a:lnSpc>
            </a:pPr>
            <a:r>
              <a:rPr lang="en-US" smtClean="0"/>
              <a:t>Organization is required to keep router tables consistent, correct, in any way they please</a:t>
            </a:r>
          </a:p>
          <a:p>
            <a:pPr eaLnBrk="1" hangingPunct="1">
              <a:lnSpc>
                <a:spcPct val="90000"/>
              </a:lnSpc>
            </a:pPr>
            <a:r>
              <a:rPr lang="en-US" smtClean="0"/>
              <a:t>One router from the AS is chosen as the router that will inform the outside world of routing within the AS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1000" fill="hold"/>
                                        <p:tgtEl>
                                          <p:spTgt spid="75778"/>
                                        </p:tgtEl>
                                        <p:attrNameLst>
                                          <p:attrName>ppt_w</p:attrName>
                                        </p:attrNameLst>
                                      </p:cBhvr>
                                      <p:tavLst>
                                        <p:tav tm="0">
                                          <p:val>
                                            <p:strVal val="#ppt_w+.3"/>
                                          </p:val>
                                        </p:tav>
                                        <p:tav tm="100000">
                                          <p:val>
                                            <p:strVal val="#ppt_w"/>
                                          </p:val>
                                        </p:tav>
                                      </p:tavLst>
                                    </p:anim>
                                    <p:anim calcmode="lin" valueType="num">
                                      <p:cBhvr>
                                        <p:cTn id="8" dur="1000" fill="hold"/>
                                        <p:tgtEl>
                                          <p:spTgt spid="75778"/>
                                        </p:tgtEl>
                                        <p:attrNameLst>
                                          <p:attrName>ppt_h</p:attrName>
                                        </p:attrNameLst>
                                      </p:cBhvr>
                                      <p:tavLst>
                                        <p:tav tm="0">
                                          <p:val>
                                            <p:strVal val="#ppt_h"/>
                                          </p:val>
                                        </p:tav>
                                        <p:tav tm="100000">
                                          <p:val>
                                            <p:strVal val="#ppt_h"/>
                                          </p:val>
                                        </p:tav>
                                      </p:tavLst>
                                    </p:anim>
                                    <p:animEffect transition="in" filter="fade">
                                      <p:cBhvr>
                                        <p:cTn id="9" dur="1000"/>
                                        <p:tgtEl>
                                          <p:spTgt spid="757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5779">
                                            <p:txEl>
                                              <p:pRg st="0" end="0"/>
                                            </p:txEl>
                                          </p:spTgt>
                                        </p:tgtEl>
                                        <p:attrNameLst>
                                          <p:attrName>style.visibility</p:attrName>
                                        </p:attrNameLst>
                                      </p:cBhvr>
                                      <p:to>
                                        <p:strVal val="visible"/>
                                      </p:to>
                                    </p:set>
                                    <p:anim calcmode="lin" valueType="num">
                                      <p:cBhvr>
                                        <p:cTn id="14" dur="1000" fill="hold"/>
                                        <p:tgtEl>
                                          <p:spTgt spid="7577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7577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577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5779">
                                            <p:txEl>
                                              <p:pRg st="1" end="1"/>
                                            </p:txEl>
                                          </p:spTgt>
                                        </p:tgtEl>
                                        <p:attrNameLst>
                                          <p:attrName>style.visibility</p:attrName>
                                        </p:attrNameLst>
                                      </p:cBhvr>
                                      <p:to>
                                        <p:strVal val="visible"/>
                                      </p:to>
                                    </p:set>
                                    <p:anim calcmode="lin" valueType="num">
                                      <p:cBhvr>
                                        <p:cTn id="21" dur="1000" fill="hold"/>
                                        <p:tgtEl>
                                          <p:spTgt spid="75779">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75779">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7577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5779">
                                            <p:txEl>
                                              <p:pRg st="2" end="2"/>
                                            </p:txEl>
                                          </p:spTgt>
                                        </p:tgtEl>
                                        <p:attrNameLst>
                                          <p:attrName>style.visibility</p:attrName>
                                        </p:attrNameLst>
                                      </p:cBhvr>
                                      <p:to>
                                        <p:strVal val="visible"/>
                                      </p:to>
                                    </p:set>
                                    <p:anim calcmode="lin" valueType="num">
                                      <p:cBhvr>
                                        <p:cTn id="28" dur="1000" fill="hold"/>
                                        <p:tgtEl>
                                          <p:spTgt spid="75779">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75779">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Autonomous Systems</a:t>
            </a:r>
            <a:endParaRPr lang="en-US" dirty="0"/>
          </a:p>
        </p:txBody>
      </p:sp>
      <p:sp>
        <p:nvSpPr>
          <p:cNvPr id="3" name="Slide Number Placeholder 2"/>
          <p:cNvSpPr>
            <a:spLocks noGrp="1"/>
          </p:cNvSpPr>
          <p:nvPr>
            <p:ph type="sldNum" sz="quarter" idx="12"/>
          </p:nvPr>
        </p:nvSpPr>
        <p:spPr/>
        <p:txBody>
          <a:bodyPr/>
          <a:lstStyle/>
          <a:p>
            <a:pPr>
              <a:defRPr/>
            </a:pPr>
            <a:fld id="{45163104-421D-4B69-B51E-F7C4A3A38A30}" type="slidenum">
              <a:rPr lang="en-US" smtClean="0"/>
              <a:pPr>
                <a:defRPr/>
              </a:pPr>
              <a:t>27</a:t>
            </a:fld>
            <a:endParaRPr lang="en-US"/>
          </a:p>
        </p:txBody>
      </p:sp>
      <p:pic>
        <p:nvPicPr>
          <p:cNvPr id="1239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037"/>
          <a:stretch/>
        </p:blipFill>
        <p:spPr bwMode="auto">
          <a:xfrm>
            <a:off x="1219200" y="1971040"/>
            <a:ext cx="65056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458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3"/>
          <p:cNvSpPr>
            <a:spLocks noGrp="1" noChangeArrowheads="1"/>
          </p:cNvSpPr>
          <p:nvPr>
            <p:ph type="title"/>
          </p:nvPr>
        </p:nvSpPr>
        <p:spPr/>
        <p:txBody>
          <a:bodyPr/>
          <a:lstStyle/>
          <a:p>
            <a:pPr eaLnBrk="1" hangingPunct="1"/>
            <a:r>
              <a:rPr lang="en-US" smtClean="0"/>
              <a:t>Border Gateway Protocol</a:t>
            </a:r>
          </a:p>
        </p:txBody>
      </p:sp>
      <p:sp>
        <p:nvSpPr>
          <p:cNvPr id="27650"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A3785D4-0E09-4B20-8677-79AC6DBA193D}" type="slidenum">
              <a:rPr lang="en-US" smtClean="0"/>
              <a:pPr/>
              <a:t>28</a:t>
            </a:fld>
            <a:endParaRPr lang="en-US" smtClean="0"/>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l="16000" t="38000" r="37000" b="31332"/>
          <a:stretch>
            <a:fillRect/>
          </a:stretch>
        </p:blipFill>
        <p:spPr bwMode="auto">
          <a:xfrm>
            <a:off x="2743200" y="2895600"/>
            <a:ext cx="3581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3" name="Text Box 4"/>
          <p:cNvSpPr txBox="1">
            <a:spLocks noChangeArrowheads="1"/>
          </p:cNvSpPr>
          <p:nvPr/>
        </p:nvSpPr>
        <p:spPr bwMode="auto">
          <a:xfrm>
            <a:off x="914400" y="1981200"/>
            <a:ext cx="739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imes New Roman" charset="0"/>
              </a:rPr>
              <a:t>ASs  that exchange router information designate a router that will exchange information through BGP.</a:t>
            </a:r>
          </a:p>
        </p:txBody>
      </p:sp>
      <p:sp>
        <p:nvSpPr>
          <p:cNvPr id="27654" name="Text Box 5"/>
          <p:cNvSpPr txBox="1">
            <a:spLocks noChangeArrowheads="1"/>
          </p:cNvSpPr>
          <p:nvPr/>
        </p:nvSpPr>
        <p:spPr bwMode="auto">
          <a:xfrm>
            <a:off x="838200" y="5029200"/>
            <a:ext cx="762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imes New Roman" charset="0"/>
              </a:rPr>
              <a:t>BGP machine is generally near the “edge” of the AS, called a border gateway or border router.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BGP</a:t>
            </a:r>
            <a:endParaRPr lang="en-US" dirty="0"/>
          </a:p>
        </p:txBody>
      </p:sp>
      <p:sp>
        <p:nvSpPr>
          <p:cNvPr id="3" name="Slide Number Placeholder 2"/>
          <p:cNvSpPr>
            <a:spLocks noGrp="1"/>
          </p:cNvSpPr>
          <p:nvPr>
            <p:ph type="sldNum" sz="quarter" idx="12"/>
          </p:nvPr>
        </p:nvSpPr>
        <p:spPr/>
        <p:txBody>
          <a:bodyPr/>
          <a:lstStyle/>
          <a:p>
            <a:pPr>
              <a:defRPr/>
            </a:pPr>
            <a:fld id="{45163104-421D-4B69-B51E-F7C4A3A38A30}" type="slidenum">
              <a:rPr lang="en-US" smtClean="0"/>
              <a:pPr>
                <a:defRPr/>
              </a:pPr>
              <a:t>29</a:t>
            </a:fld>
            <a:endParaRPr lang="en-US"/>
          </a:p>
        </p:txBody>
      </p:sp>
      <p:sp>
        <p:nvSpPr>
          <p:cNvPr id="5" name="Content Placeholder 4"/>
          <p:cNvSpPr>
            <a:spLocks noGrp="1"/>
          </p:cNvSpPr>
          <p:nvPr>
            <p:ph sz="quarter" idx="1"/>
          </p:nvPr>
        </p:nvSpPr>
        <p:spPr/>
        <p:txBody>
          <a:bodyPr/>
          <a:lstStyle/>
          <a:p>
            <a:r>
              <a:rPr lang="en-US" dirty="0" smtClean="0"/>
              <a:t>BGP shares next-hop information about the path from itself to another network</a:t>
            </a:r>
          </a:p>
          <a:p>
            <a:pPr lvl="1"/>
            <a:r>
              <a:rPr lang="en-US" dirty="0" smtClean="0"/>
              <a:t>This is shared with all external peers</a:t>
            </a:r>
          </a:p>
          <a:p>
            <a:pPr lvl="1"/>
            <a:r>
              <a:rPr lang="en-US" dirty="0" smtClean="0"/>
              <a:t>Also shared with internal peers</a:t>
            </a:r>
          </a:p>
          <a:p>
            <a:r>
              <a:rPr lang="en-US" dirty="0" smtClean="0"/>
              <a:t>BGP does not share information about interior of its AS with other </a:t>
            </a:r>
            <a:r>
              <a:rPr lang="en-US" dirty="0" err="1" smtClean="0"/>
              <a:t>ASes</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212707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Agenda</a:t>
            </a:r>
          </a:p>
        </p:txBody>
      </p:sp>
      <p:sp>
        <p:nvSpPr>
          <p:cNvPr id="4098"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C79D84B-D810-4EA3-910E-93F6D1F1AE9C}" type="slidenum">
              <a:rPr lang="en-US" smtClean="0"/>
              <a:pPr/>
              <a:t>3</a:t>
            </a:fld>
            <a:endParaRPr lang="en-US" smtClean="0"/>
          </a:p>
        </p:txBody>
      </p:sp>
      <p:sp>
        <p:nvSpPr>
          <p:cNvPr id="40963" name="Rectangle 3"/>
          <p:cNvSpPr>
            <a:spLocks noGrp="1" noChangeArrowheads="1"/>
          </p:cNvSpPr>
          <p:nvPr>
            <p:ph sz="quarter" idx="1"/>
          </p:nvPr>
        </p:nvSpPr>
        <p:spPr/>
        <p:txBody>
          <a:bodyPr/>
          <a:lstStyle/>
          <a:p>
            <a:pPr eaLnBrk="1" hangingPunct="1"/>
            <a:r>
              <a:rPr lang="en-US" dirty="0" smtClean="0"/>
              <a:t>Routing Architecture</a:t>
            </a:r>
          </a:p>
          <a:p>
            <a:pPr lvl="1"/>
            <a:r>
              <a:rPr lang="en-US" dirty="0" smtClean="0"/>
              <a:t>Cores, peers and algorithms</a:t>
            </a:r>
          </a:p>
          <a:p>
            <a:r>
              <a:rPr lang="en-US" dirty="0" smtClean="0"/>
              <a:t>Autonomous Systems</a:t>
            </a:r>
          </a:p>
          <a:p>
            <a:pPr lvl="1"/>
            <a:r>
              <a:rPr lang="en-US" dirty="0" smtClean="0"/>
              <a:t>Routing between autonomous systems</a:t>
            </a:r>
          </a:p>
        </p:txBody>
      </p:sp>
    </p:spTree>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BGP</a:t>
            </a:r>
          </a:p>
        </p:txBody>
      </p:sp>
      <p:sp>
        <p:nvSpPr>
          <p:cNvPr id="28674"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C429F44-0ADC-42E0-90A9-FEA99E107891}" type="slidenum">
              <a:rPr lang="en-US" smtClean="0"/>
              <a:pPr/>
              <a:t>30</a:t>
            </a:fld>
            <a:endParaRPr lang="en-US" smtClean="0"/>
          </a:p>
        </p:txBody>
      </p:sp>
      <p:sp>
        <p:nvSpPr>
          <p:cNvPr id="81923" name="Rectangle 3"/>
          <p:cNvSpPr>
            <a:spLocks noGrp="1" noChangeArrowheads="1"/>
          </p:cNvSpPr>
          <p:nvPr>
            <p:ph sz="quarter" idx="1"/>
          </p:nvPr>
        </p:nvSpPr>
        <p:spPr/>
        <p:txBody>
          <a:bodyPr/>
          <a:lstStyle/>
          <a:p>
            <a:pPr eaLnBrk="1" hangingPunct="1">
              <a:lnSpc>
                <a:spcPct val="90000"/>
              </a:lnSpc>
            </a:pPr>
            <a:r>
              <a:rPr lang="en-US" sz="2400" smtClean="0"/>
              <a:t>Coordinates among multiple BGP speakers</a:t>
            </a:r>
          </a:p>
          <a:p>
            <a:pPr eaLnBrk="1" hangingPunct="1">
              <a:lnSpc>
                <a:spcPct val="90000"/>
              </a:lnSpc>
            </a:pPr>
            <a:r>
              <a:rPr lang="en-US" sz="2400" smtClean="0"/>
              <a:t>Allows autonomous systems to communicate</a:t>
            </a:r>
          </a:p>
          <a:p>
            <a:pPr eaLnBrk="1" hangingPunct="1">
              <a:lnSpc>
                <a:spcPct val="90000"/>
              </a:lnSpc>
            </a:pPr>
            <a:r>
              <a:rPr lang="en-US" sz="2400" smtClean="0"/>
              <a:t>Propagation of reachability information</a:t>
            </a:r>
          </a:p>
          <a:p>
            <a:pPr eaLnBrk="1" hangingPunct="1">
              <a:lnSpc>
                <a:spcPct val="90000"/>
              </a:lnSpc>
            </a:pPr>
            <a:r>
              <a:rPr lang="en-US" sz="2400" smtClean="0"/>
              <a:t>Supplies next hop for each destination</a:t>
            </a:r>
          </a:p>
          <a:p>
            <a:pPr eaLnBrk="1" hangingPunct="1">
              <a:lnSpc>
                <a:spcPct val="90000"/>
              </a:lnSpc>
            </a:pPr>
            <a:r>
              <a:rPr lang="en-US" sz="2400" smtClean="0"/>
              <a:t>Implements local policy decisions</a:t>
            </a:r>
          </a:p>
          <a:p>
            <a:pPr eaLnBrk="1" hangingPunct="1">
              <a:lnSpc>
                <a:spcPct val="90000"/>
              </a:lnSpc>
            </a:pPr>
            <a:r>
              <a:rPr lang="en-US" sz="2400" smtClean="0"/>
              <a:t>Reliable transport (i.e., uses TCP)</a:t>
            </a:r>
          </a:p>
          <a:p>
            <a:pPr eaLnBrk="1" hangingPunct="1">
              <a:lnSpc>
                <a:spcPct val="90000"/>
              </a:lnSpc>
            </a:pPr>
            <a:r>
              <a:rPr lang="en-US" sz="2400" smtClean="0"/>
              <a:t>Advertises path information to destinations</a:t>
            </a:r>
          </a:p>
          <a:p>
            <a:pPr eaLnBrk="1" hangingPunct="1">
              <a:lnSpc>
                <a:spcPct val="90000"/>
              </a:lnSpc>
            </a:pPr>
            <a:r>
              <a:rPr lang="en-US" sz="2400" smtClean="0"/>
              <a:t>Incremental updates</a:t>
            </a:r>
          </a:p>
          <a:p>
            <a:pPr eaLnBrk="1" hangingPunct="1">
              <a:lnSpc>
                <a:spcPct val="90000"/>
              </a:lnSpc>
            </a:pPr>
            <a:r>
              <a:rPr lang="en-US" sz="2400" smtClean="0"/>
              <a:t>CIDR address support</a:t>
            </a:r>
          </a:p>
          <a:p>
            <a:pPr eaLnBrk="1" hangingPunct="1">
              <a:lnSpc>
                <a:spcPct val="90000"/>
              </a:lnSpc>
            </a:pPr>
            <a:r>
              <a:rPr lang="en-US" sz="2400" smtClean="0"/>
              <a:t>Authentication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p:txBody>
          <a:bodyPr/>
          <a:lstStyle/>
          <a:p>
            <a:pPr eaLnBrk="1" hangingPunct="1"/>
            <a:r>
              <a:rPr lang="en-US" smtClean="0"/>
              <a:t>BGP Message Types</a:t>
            </a:r>
          </a:p>
        </p:txBody>
      </p:sp>
      <p:sp>
        <p:nvSpPr>
          <p:cNvPr id="29698"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4996264-1A91-4B42-9849-139AFAB99800}" type="slidenum">
              <a:rPr lang="en-US" smtClean="0"/>
              <a:pPr/>
              <a:t>31</a:t>
            </a:fld>
            <a:endParaRPr lang="en-US" smtClean="0"/>
          </a:p>
        </p:txBody>
      </p:sp>
      <p:pic>
        <p:nvPicPr>
          <p:cNvPr id="6146" name="Picture 2" descr="L:\6433\Classes\2013\Figures\figure-13.3.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29060"/>
          <a:stretch/>
        </p:blipFill>
        <p:spPr bwMode="auto">
          <a:xfrm>
            <a:off x="914400" y="2514600"/>
            <a:ext cx="7437007" cy="177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p:txBody>
          <a:bodyPr/>
          <a:lstStyle/>
          <a:p>
            <a:pPr eaLnBrk="1" hangingPunct="1"/>
            <a:r>
              <a:rPr lang="en-US" smtClean="0"/>
              <a:t>BGP Message Header</a:t>
            </a:r>
          </a:p>
        </p:txBody>
      </p:sp>
      <p:sp>
        <p:nvSpPr>
          <p:cNvPr id="30722"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A190EAC-F079-43C7-8FF4-117C235CDF75}" type="slidenum">
              <a:rPr lang="en-US" smtClean="0"/>
              <a:pPr/>
              <a:t>32</a:t>
            </a:fld>
            <a:endParaRPr lang="en-US" smtClean="0"/>
          </a:p>
        </p:txBody>
      </p:sp>
      <p:sp>
        <p:nvSpPr>
          <p:cNvPr id="30725" name="Text Box 4"/>
          <p:cNvSpPr txBox="1">
            <a:spLocks noChangeArrowheads="1"/>
          </p:cNvSpPr>
          <p:nvPr/>
        </p:nvSpPr>
        <p:spPr bwMode="auto">
          <a:xfrm>
            <a:off x="1203325" y="4537075"/>
            <a:ext cx="56546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sz="2400" dirty="0" smtClean="0">
                <a:latin typeface="Times New Roman" charset="0"/>
              </a:rPr>
              <a:t>Why does the header have a marker?  What is its content? </a:t>
            </a:r>
            <a:endParaRPr lang="en-US" sz="2400" dirty="0">
              <a:latin typeface="Times New Roman" charset="0"/>
            </a:endParaRPr>
          </a:p>
        </p:txBody>
      </p:sp>
      <p:pic>
        <p:nvPicPr>
          <p:cNvPr id="7170" name="Picture 2" descr="L:\6433\Classes\2013\Figures\figure-13.4.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22308"/>
          <a:stretch/>
        </p:blipFill>
        <p:spPr bwMode="auto">
          <a:xfrm>
            <a:off x="1143000" y="2209800"/>
            <a:ext cx="5977784" cy="1898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randombar(horizontal)">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p:txBody>
          <a:bodyPr/>
          <a:lstStyle/>
          <a:p>
            <a:pPr eaLnBrk="1" hangingPunct="1"/>
            <a:r>
              <a:rPr lang="en-US" smtClean="0"/>
              <a:t>BGP Open</a:t>
            </a:r>
          </a:p>
        </p:txBody>
      </p:sp>
      <p:sp>
        <p:nvSpPr>
          <p:cNvPr id="31746"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2FD23B4-803E-43A2-B20A-C67820942C18}" type="slidenum">
              <a:rPr lang="en-US" smtClean="0"/>
              <a:pPr/>
              <a:t>33</a:t>
            </a:fld>
            <a:endParaRPr lang="en-US" smtClean="0"/>
          </a:p>
        </p:txBody>
      </p:sp>
      <p:sp>
        <p:nvSpPr>
          <p:cNvPr id="31749" name="Text Box 6"/>
          <p:cNvSpPr txBox="1">
            <a:spLocks noChangeArrowheads="1"/>
          </p:cNvSpPr>
          <p:nvPr/>
        </p:nvSpPr>
        <p:spPr bwMode="auto">
          <a:xfrm>
            <a:off x="1203325" y="5451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sz="2400">
              <a:latin typeface="Times New Roman" charset="0"/>
            </a:endParaRPr>
          </a:p>
        </p:txBody>
      </p:sp>
      <p:pic>
        <p:nvPicPr>
          <p:cNvPr id="8194" name="Picture 2" descr="L:\6433\Classes\2013\Figures\figure-13.5.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25328"/>
          <a:stretch/>
        </p:blipFill>
        <p:spPr bwMode="auto">
          <a:xfrm>
            <a:off x="1393825" y="2017713"/>
            <a:ext cx="6054538" cy="2630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p:txBody>
          <a:bodyPr/>
          <a:lstStyle/>
          <a:p>
            <a:pPr eaLnBrk="1" hangingPunct="1"/>
            <a:r>
              <a:rPr lang="en-US" smtClean="0"/>
              <a:t>BGP Update Message</a:t>
            </a:r>
          </a:p>
        </p:txBody>
      </p:sp>
      <p:sp>
        <p:nvSpPr>
          <p:cNvPr id="32770"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E0E0C6E-0922-4C6D-8102-5F9A8D10D3B2}" type="slidenum">
              <a:rPr lang="en-US" smtClean="0"/>
              <a:pPr/>
              <a:t>34</a:t>
            </a:fld>
            <a:endParaRPr lang="en-US" smtClean="0"/>
          </a:p>
        </p:txBody>
      </p:sp>
      <p:pic>
        <p:nvPicPr>
          <p:cNvPr id="9218" name="Picture 2" descr="L:\6433\Classes\2013\Figures\figure-13.6.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29871"/>
          <a:stretch/>
        </p:blipFill>
        <p:spPr bwMode="auto">
          <a:xfrm>
            <a:off x="904875" y="2276475"/>
            <a:ext cx="6701547" cy="252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title"/>
          </p:nvPr>
        </p:nvSpPr>
        <p:spPr/>
        <p:txBody>
          <a:bodyPr/>
          <a:lstStyle/>
          <a:p>
            <a:pPr eaLnBrk="1" hangingPunct="1"/>
            <a:r>
              <a:rPr lang="en-US" smtClean="0"/>
              <a:t>Path Information</a:t>
            </a:r>
          </a:p>
        </p:txBody>
      </p:sp>
      <p:sp>
        <p:nvSpPr>
          <p:cNvPr id="33794"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8500EA6-D25E-4DBB-AFA4-4ABEA4965288}" type="slidenum">
              <a:rPr lang="en-US" smtClean="0"/>
              <a:pPr/>
              <a:t>35</a:t>
            </a:fld>
            <a:endParaRPr lang="en-US" smtClean="0"/>
          </a:p>
        </p:txBody>
      </p:sp>
      <p:grpSp>
        <p:nvGrpSpPr>
          <p:cNvPr id="2" name="Group 1"/>
          <p:cNvGrpSpPr/>
          <p:nvPr/>
        </p:nvGrpSpPr>
        <p:grpSpPr>
          <a:xfrm>
            <a:off x="1905000" y="1956835"/>
            <a:ext cx="5257801" cy="4301957"/>
            <a:chOff x="2051049" y="1752600"/>
            <a:chExt cx="4752976" cy="3831890"/>
          </a:xfrm>
        </p:grpSpPr>
        <p:pic>
          <p:nvPicPr>
            <p:cNvPr id="10242" name="Picture 2" descr="L:\6433\Classes\2013\Figures\figure-13.8.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20283"/>
            <a:stretch/>
          </p:blipFill>
          <p:spPr bwMode="auto">
            <a:xfrm>
              <a:off x="2051049" y="1752600"/>
              <a:ext cx="4752975" cy="223361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L:\6433\Classes\2013\Figures\figure-13.9.jpeg"/>
            <p:cNvPicPr>
              <a:picLocks noChangeAspect="1" noChangeArrowheads="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b="22376"/>
            <a:stretch/>
          </p:blipFill>
          <p:spPr bwMode="auto">
            <a:xfrm>
              <a:off x="2051050" y="3986212"/>
              <a:ext cx="4752975" cy="159827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p:txBody>
          <a:bodyPr/>
          <a:lstStyle/>
          <a:p>
            <a:pPr eaLnBrk="1" hangingPunct="1"/>
            <a:r>
              <a:rPr lang="en-US" smtClean="0"/>
              <a:t>BGP Reporting</a:t>
            </a:r>
          </a:p>
        </p:txBody>
      </p:sp>
      <p:sp>
        <p:nvSpPr>
          <p:cNvPr id="34818"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C1DC6C9-A2F1-4B7C-A964-494B2CEFEFED}" type="slidenum">
              <a:rPr lang="en-US" smtClean="0"/>
              <a:pPr/>
              <a:t>36</a:t>
            </a:fld>
            <a:endParaRPr lang="en-US" smtClean="0"/>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l="13000" t="28667" r="34000" b="15334"/>
          <a:stretch>
            <a:fillRect/>
          </a:stretch>
        </p:blipFill>
        <p:spPr bwMode="auto">
          <a:xfrm>
            <a:off x="2286000" y="1752600"/>
            <a:ext cx="4648200" cy="368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Text Box 4"/>
          <p:cNvSpPr txBox="1">
            <a:spLocks noChangeArrowheads="1"/>
          </p:cNvSpPr>
          <p:nvPr/>
        </p:nvSpPr>
        <p:spPr bwMode="auto">
          <a:xfrm>
            <a:off x="1295400" y="5638800"/>
            <a:ext cx="6721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sz="2400" dirty="0" smtClean="0">
                <a:latin typeface="Times New Roman" charset="0"/>
              </a:rPr>
              <a:t>R</a:t>
            </a:r>
            <a:r>
              <a:rPr lang="en-US" sz="2400" baseline="-25000" dirty="0" smtClean="0">
                <a:latin typeface="Times New Roman" charset="0"/>
              </a:rPr>
              <a:t>2</a:t>
            </a:r>
            <a:r>
              <a:rPr lang="en-US" sz="2400" dirty="0" smtClean="0">
                <a:latin typeface="Times New Roman" charset="0"/>
              </a:rPr>
              <a:t> gives next-hop information to peers on behalf of the network</a:t>
            </a:r>
            <a:endParaRPr lang="en-US" sz="2400" dirty="0">
              <a:latin typeface="Times New Roman" charset="0"/>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4"/>
          <p:cNvSpPr>
            <a:spLocks noGrp="1" noChangeArrowheads="1"/>
          </p:cNvSpPr>
          <p:nvPr>
            <p:ph type="title"/>
          </p:nvPr>
        </p:nvSpPr>
        <p:spPr/>
        <p:txBody>
          <a:bodyPr/>
          <a:lstStyle/>
          <a:p>
            <a:pPr eaLnBrk="1" hangingPunct="1"/>
            <a:r>
              <a:rPr lang="en-US" smtClean="0"/>
              <a:t>BGP Notification Message</a:t>
            </a:r>
          </a:p>
        </p:txBody>
      </p:sp>
      <p:sp>
        <p:nvSpPr>
          <p:cNvPr id="35842"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9DBA341-8D98-4111-84AF-1B817A2D42CA}" type="slidenum">
              <a:rPr lang="en-US" smtClean="0"/>
              <a:pPr/>
              <a:t>37</a:t>
            </a:fld>
            <a:endParaRPr lang="en-US" smtClean="0"/>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l="14999" t="38000" r="32001" b="46001"/>
          <a:stretch>
            <a:fillRect/>
          </a:stretch>
        </p:blipFill>
        <p:spPr bwMode="auto">
          <a:xfrm>
            <a:off x="1905000" y="2133600"/>
            <a:ext cx="6553200"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3"/>
          <p:cNvPicPr>
            <a:picLocks noChangeAspect="1" noChangeArrowheads="1"/>
          </p:cNvPicPr>
          <p:nvPr/>
        </p:nvPicPr>
        <p:blipFill>
          <a:blip r:embed="rId4">
            <a:extLst>
              <a:ext uri="{28A0092B-C50C-407E-A947-70E740481C1C}">
                <a14:useLocalDpi xmlns:a14="http://schemas.microsoft.com/office/drawing/2010/main" val="0"/>
              </a:ext>
            </a:extLst>
          </a:blip>
          <a:srcRect l="25999" t="40666" r="35001" b="35333"/>
          <a:stretch>
            <a:fillRect/>
          </a:stretch>
        </p:blipFill>
        <p:spPr bwMode="auto">
          <a:xfrm>
            <a:off x="2971800" y="3429000"/>
            <a:ext cx="4114800"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Text Box 5"/>
          <p:cNvSpPr txBox="1">
            <a:spLocks noChangeArrowheads="1"/>
          </p:cNvSpPr>
          <p:nvPr/>
        </p:nvSpPr>
        <p:spPr bwMode="auto">
          <a:xfrm>
            <a:off x="1508125" y="5603875"/>
            <a:ext cx="6035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sz="2400">
                <a:latin typeface="Times New Roman" charset="0"/>
              </a:rPr>
              <a:t>BGP sends notification message, then closes TCP/IP connection</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Restriction</a:t>
            </a:r>
            <a:endParaRPr lang="en-US" dirty="0"/>
          </a:p>
        </p:txBody>
      </p:sp>
      <p:sp>
        <p:nvSpPr>
          <p:cNvPr id="3" name="Slide Number Placeholder 2"/>
          <p:cNvSpPr>
            <a:spLocks noGrp="1"/>
          </p:cNvSpPr>
          <p:nvPr>
            <p:ph type="sldNum" sz="quarter" idx="12"/>
          </p:nvPr>
        </p:nvSpPr>
        <p:spPr/>
        <p:txBody>
          <a:bodyPr/>
          <a:lstStyle/>
          <a:p>
            <a:pPr>
              <a:defRPr/>
            </a:pPr>
            <a:fld id="{45163104-421D-4B69-B51E-F7C4A3A38A30}" type="slidenum">
              <a:rPr lang="en-US" smtClean="0"/>
              <a:pPr>
                <a:defRPr/>
              </a:pPr>
              <a:t>38</a:t>
            </a:fld>
            <a:endParaRPr lang="en-US"/>
          </a:p>
        </p:txBody>
      </p:sp>
      <p:sp>
        <p:nvSpPr>
          <p:cNvPr id="4" name="Content Placeholder 3"/>
          <p:cNvSpPr>
            <a:spLocks noGrp="1"/>
          </p:cNvSpPr>
          <p:nvPr>
            <p:ph sz="quarter" idx="1"/>
          </p:nvPr>
        </p:nvSpPr>
        <p:spPr/>
        <p:txBody>
          <a:bodyPr/>
          <a:lstStyle/>
          <a:p>
            <a:r>
              <a:rPr lang="en-US" dirty="0" smtClean="0"/>
              <a:t>BGP does not advertise path lengths inside its AS</a:t>
            </a:r>
          </a:p>
          <a:p>
            <a:r>
              <a:rPr lang="en-US" dirty="0" smtClean="0"/>
              <a:t>Because of this, BGP cannot choose shortest path</a:t>
            </a:r>
          </a:p>
          <a:p>
            <a:r>
              <a:rPr lang="en-US" dirty="0" smtClean="0"/>
              <a:t>BGP is used to advertise only destinations that traffic can reach.  </a:t>
            </a:r>
            <a:endParaRPr lang="en-US" dirty="0"/>
          </a:p>
        </p:txBody>
      </p:sp>
    </p:spTree>
    <p:extLst>
      <p:ext uri="{BB962C8B-B14F-4D97-AF65-F5344CB8AC3E}">
        <p14:creationId xmlns:p14="http://schemas.microsoft.com/office/powerpoint/2010/main" val="4286058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dirty="0" smtClean="0"/>
              <a:t>Internet Routing Registry </a:t>
            </a:r>
          </a:p>
        </p:txBody>
      </p:sp>
      <p:sp>
        <p:nvSpPr>
          <p:cNvPr id="36866"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95142E2-DD9A-42C0-BCA2-B5678EE93995}" type="slidenum">
              <a:rPr lang="en-US" smtClean="0"/>
              <a:pPr/>
              <a:t>39</a:t>
            </a:fld>
            <a:endParaRPr lang="en-US" smtClean="0"/>
          </a:p>
        </p:txBody>
      </p:sp>
      <p:sp>
        <p:nvSpPr>
          <p:cNvPr id="102403" name="Rectangle 3"/>
          <p:cNvSpPr>
            <a:spLocks noGrp="1" noChangeArrowheads="1"/>
          </p:cNvSpPr>
          <p:nvPr>
            <p:ph sz="quarter" idx="1"/>
          </p:nvPr>
        </p:nvSpPr>
        <p:spPr/>
        <p:txBody>
          <a:bodyPr>
            <a:normAutofit/>
          </a:bodyPr>
          <a:lstStyle/>
          <a:p>
            <a:pPr eaLnBrk="1" hangingPunct="1">
              <a:lnSpc>
                <a:spcPct val="90000"/>
              </a:lnSpc>
            </a:pPr>
            <a:r>
              <a:rPr lang="en-US" dirty="0" smtClean="0"/>
              <a:t>Many registries exist</a:t>
            </a:r>
          </a:p>
          <a:p>
            <a:pPr eaLnBrk="1" hangingPunct="1">
              <a:lnSpc>
                <a:spcPct val="90000"/>
              </a:lnSpc>
            </a:pPr>
            <a:r>
              <a:rPr lang="en-US" dirty="0" smtClean="0"/>
              <a:t>Shows which ISPs own which addresses</a:t>
            </a:r>
          </a:p>
          <a:p>
            <a:pPr eaLnBrk="1" hangingPunct="1">
              <a:lnSpc>
                <a:spcPct val="90000"/>
              </a:lnSpc>
            </a:pPr>
            <a:r>
              <a:rPr lang="en-US" dirty="0" smtClean="0"/>
              <a:t>Allows  validation that ISP advertising connectivity actually has that IP address</a:t>
            </a:r>
          </a:p>
          <a:p>
            <a:pPr eaLnBrk="1" hangingPunct="1">
              <a:lnSpc>
                <a:spcPct val="90000"/>
              </a:lnSpc>
            </a:pPr>
            <a:r>
              <a:rPr lang="en-US" dirty="0" smtClean="0"/>
              <a:t>No centralized, authenticated registry</a:t>
            </a:r>
          </a:p>
          <a:p>
            <a:pPr eaLnBrk="1" hangingPunct="1">
              <a:lnSpc>
                <a:spcPct val="90000"/>
              </a:lnSpc>
            </a:pPr>
            <a:r>
              <a:rPr lang="en-US" dirty="0" smtClean="0"/>
              <a:t>Routing problems exist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Origin of Routing Tables</a:t>
            </a:r>
          </a:p>
        </p:txBody>
      </p:sp>
      <p:sp>
        <p:nvSpPr>
          <p:cNvPr id="5122"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31E9922-CAFC-4AB8-A137-642D66265A9A}" type="slidenum">
              <a:rPr lang="en-US" smtClean="0"/>
              <a:pPr/>
              <a:t>4</a:t>
            </a:fld>
            <a:endParaRPr lang="en-US" smtClean="0"/>
          </a:p>
        </p:txBody>
      </p:sp>
      <p:sp>
        <p:nvSpPr>
          <p:cNvPr id="43011" name="Rectangle 3"/>
          <p:cNvSpPr>
            <a:spLocks noGrp="1" noChangeArrowheads="1"/>
          </p:cNvSpPr>
          <p:nvPr>
            <p:ph sz="quarter" idx="1"/>
          </p:nvPr>
        </p:nvSpPr>
        <p:spPr/>
        <p:txBody>
          <a:bodyPr/>
          <a:lstStyle/>
          <a:p>
            <a:pPr eaLnBrk="1" hangingPunct="1"/>
            <a:r>
              <a:rPr lang="en-US" sz="2500" dirty="0" smtClean="0"/>
              <a:t>Routers interconnect networks</a:t>
            </a:r>
          </a:p>
          <a:p>
            <a:pPr eaLnBrk="1" hangingPunct="1"/>
            <a:r>
              <a:rPr lang="en-US" sz="2500" dirty="0" smtClean="0"/>
              <a:t>Datagram travels from router to router until it reaches a router attached to the same network as the final destination—then it gets delivered using the local network</a:t>
            </a:r>
          </a:p>
          <a:p>
            <a:pPr eaLnBrk="1" hangingPunct="1"/>
            <a:r>
              <a:rPr lang="en-US" sz="2500" dirty="0" smtClean="0"/>
              <a:t>Routing table has network id, address of next machine for that network id</a:t>
            </a:r>
          </a:p>
          <a:p>
            <a:pPr eaLnBrk="1" hangingPunct="1"/>
            <a:r>
              <a:rPr lang="en-US" sz="2500" dirty="0" smtClean="0"/>
              <a:t>How does the routing table get its information?</a:t>
            </a:r>
          </a:p>
          <a:p>
            <a:pPr eaLnBrk="1" hangingPunct="1"/>
            <a:r>
              <a:rPr lang="en-US" sz="2500" dirty="0" smtClean="0"/>
              <a:t>How is the routing table maintained?</a:t>
            </a:r>
          </a:p>
          <a:p>
            <a:pPr eaLnBrk="1" hangingPunct="1"/>
            <a:endParaRPr lang="en-US" sz="2500" dirty="0" smtClean="0"/>
          </a:p>
        </p:txBody>
      </p:sp>
      <p:sp>
        <p:nvSpPr>
          <p:cNvPr id="2" name="Rectangle 1"/>
          <p:cNvSpPr/>
          <p:nvPr/>
        </p:nvSpPr>
        <p:spPr>
          <a:xfrm>
            <a:off x="1981200" y="5410200"/>
            <a:ext cx="563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Does the routing table have the MAC address or the IP address of the next machine?</a:t>
            </a:r>
            <a:endParaRPr lang="en-US" b="1"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Summary</a:t>
            </a:r>
          </a:p>
        </p:txBody>
      </p:sp>
      <p:sp>
        <p:nvSpPr>
          <p:cNvPr id="37890"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4E6CE50-231A-4ED9-8D71-2A75C946207B}" type="slidenum">
              <a:rPr lang="en-US" smtClean="0"/>
              <a:pPr/>
              <a:t>40</a:t>
            </a:fld>
            <a:endParaRPr lang="en-US" smtClean="0"/>
          </a:p>
        </p:txBody>
      </p:sp>
      <p:sp>
        <p:nvSpPr>
          <p:cNvPr id="105475" name="Rectangle 3"/>
          <p:cNvSpPr>
            <a:spLocks noGrp="1" noChangeArrowheads="1"/>
          </p:cNvSpPr>
          <p:nvPr>
            <p:ph sz="quarter" idx="1"/>
          </p:nvPr>
        </p:nvSpPr>
        <p:spPr/>
        <p:txBody>
          <a:bodyPr/>
          <a:lstStyle/>
          <a:p>
            <a:pPr eaLnBrk="1" hangingPunct="1"/>
            <a:r>
              <a:rPr lang="en-US" sz="2500" dirty="0" smtClean="0"/>
              <a:t>Must partition routers into groups, or information exchange would be burdensome</a:t>
            </a:r>
          </a:p>
          <a:p>
            <a:pPr eaLnBrk="1" hangingPunct="1"/>
            <a:r>
              <a:rPr lang="en-US" sz="2500" dirty="0" smtClean="0"/>
              <a:t>BGP is most used External Gateway Protocol</a:t>
            </a:r>
          </a:p>
          <a:p>
            <a:pPr eaLnBrk="1" hangingPunct="1"/>
            <a:r>
              <a:rPr lang="en-US" sz="2500" dirty="0" smtClean="0"/>
              <a:t>Each ISP is a separate AS, boundary at NAPs, where multiple ISPs interconnect</a:t>
            </a: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Routing Within an AS</a:t>
            </a:r>
          </a:p>
        </p:txBody>
      </p:sp>
      <p:sp>
        <p:nvSpPr>
          <p:cNvPr id="38914"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4826866-5268-4AB5-946E-219BBE475C8F}" type="slidenum">
              <a:rPr lang="en-US" smtClean="0"/>
              <a:pPr/>
              <a:t>41</a:t>
            </a:fld>
            <a:endParaRPr lang="en-US" smtClean="0"/>
          </a:p>
        </p:txBody>
      </p:sp>
      <p:sp>
        <p:nvSpPr>
          <p:cNvPr id="107523" name="Rectangle 3"/>
          <p:cNvSpPr>
            <a:spLocks noGrp="1" noChangeArrowheads="1"/>
          </p:cNvSpPr>
          <p:nvPr>
            <p:ph sz="quarter" idx="1"/>
          </p:nvPr>
        </p:nvSpPr>
        <p:spPr/>
        <p:txBody>
          <a:bodyPr/>
          <a:lstStyle/>
          <a:p>
            <a:pPr eaLnBrk="1" hangingPunct="1"/>
            <a:r>
              <a:rPr lang="en-US" smtClean="0"/>
              <a:t>RIP</a:t>
            </a:r>
          </a:p>
          <a:p>
            <a:pPr eaLnBrk="1" hangingPunct="1"/>
            <a:r>
              <a:rPr lang="en-US" smtClean="0"/>
              <a:t>OSPF</a:t>
            </a:r>
          </a:p>
          <a:p>
            <a:pPr eaLnBrk="1" hangingPunct="1"/>
            <a:r>
              <a:rPr lang="en-US" smtClean="0"/>
              <a:t>HELLO</a:t>
            </a:r>
          </a:p>
        </p:txBody>
      </p:sp>
    </p:spTree>
  </p:cSld>
  <p:clrMapOvr>
    <a:masterClrMapping/>
  </p:clrMapOvr>
  <p:transition>
    <p:pull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pPr eaLnBrk="1" hangingPunct="1"/>
            <a:r>
              <a:rPr lang="en-US" smtClean="0"/>
              <a:t>IGP—Interior Gateway Protocol</a:t>
            </a:r>
          </a:p>
        </p:txBody>
      </p:sp>
      <p:sp>
        <p:nvSpPr>
          <p:cNvPr id="41986"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41B90CA-2CF3-48B2-93F1-03D3E21E3631}" type="slidenum">
              <a:rPr lang="en-US" smtClean="0"/>
              <a:pPr/>
              <a:t>42</a:t>
            </a:fld>
            <a:endParaRPr lang="en-US" smtClean="0"/>
          </a:p>
        </p:txBody>
      </p:sp>
      <p:sp>
        <p:nvSpPr>
          <p:cNvPr id="41989" name="Text Box 4"/>
          <p:cNvSpPr txBox="1">
            <a:spLocks noChangeArrowheads="1"/>
          </p:cNvSpPr>
          <p:nvPr/>
        </p:nvSpPr>
        <p:spPr bwMode="auto">
          <a:xfrm>
            <a:off x="914400" y="5257800"/>
            <a:ext cx="762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2400">
                <a:latin typeface="Times New Roman" charset="0"/>
              </a:rPr>
              <a:t>Two ASs using their own IGPs internally, BGP between one another</a:t>
            </a:r>
          </a:p>
        </p:txBody>
      </p:sp>
      <p:pic>
        <p:nvPicPr>
          <p:cNvPr id="11266" name="Picture 2" descr="L:\6433\Classes\2013\Figures\figure-14.3.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26996"/>
          <a:stretch/>
        </p:blipFill>
        <p:spPr bwMode="auto">
          <a:xfrm>
            <a:off x="1385888" y="2089150"/>
            <a:ext cx="6232694" cy="26352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9699"/>
                                        </p:tgtEl>
                                        <p:attrNameLst>
                                          <p:attrName>style.visibility</p:attrName>
                                        </p:attrNameLst>
                                      </p:cBhvr>
                                      <p:to>
                                        <p:strVal val="visible"/>
                                      </p:to>
                                    </p:set>
                                    <p:animEffect transition="in" filter="fade">
                                      <p:cBhvr>
                                        <p:cTn id="7" dur="600">
                                          <p:stCondLst>
                                            <p:cond delay="0"/>
                                          </p:stCondLst>
                                        </p:cTn>
                                        <p:tgtEl>
                                          <p:spTgt spid="29699"/>
                                        </p:tgtEl>
                                      </p:cBhvr>
                                    </p:animEffect>
                                    <p:anim calcmode="lin" valueType="num">
                                      <p:cBhvr>
                                        <p:cTn id="8" dur="600" fill="hold">
                                          <p:stCondLst>
                                            <p:cond delay="0"/>
                                          </p:stCondLst>
                                        </p:cTn>
                                        <p:tgtEl>
                                          <p:spTgt spid="29699"/>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9699"/>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96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z="3200" smtClean="0"/>
              <a:t>RIP—Routing Information Protocol</a:t>
            </a:r>
          </a:p>
        </p:txBody>
      </p:sp>
      <p:sp>
        <p:nvSpPr>
          <p:cNvPr id="43010"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AA45727-A7D3-40D5-AC6D-C1394E6A7CF5}" type="slidenum">
              <a:rPr lang="en-US" smtClean="0"/>
              <a:pPr/>
              <a:t>43</a:t>
            </a:fld>
            <a:endParaRPr lang="en-US" smtClean="0"/>
          </a:p>
        </p:txBody>
      </p:sp>
      <p:sp>
        <p:nvSpPr>
          <p:cNvPr id="112643" name="Rectangle 3"/>
          <p:cNvSpPr>
            <a:spLocks noGrp="1" noChangeArrowheads="1"/>
          </p:cNvSpPr>
          <p:nvPr>
            <p:ph sz="quarter" idx="1"/>
          </p:nvPr>
        </p:nvSpPr>
        <p:spPr/>
        <p:txBody>
          <a:bodyPr/>
          <a:lstStyle/>
          <a:p>
            <a:pPr eaLnBrk="1" hangingPunct="1">
              <a:lnSpc>
                <a:spcPct val="80000"/>
              </a:lnSpc>
            </a:pPr>
            <a:r>
              <a:rPr lang="en-US" sz="2500" i="1" smtClean="0"/>
              <a:t>Routed</a:t>
            </a:r>
            <a:r>
              <a:rPr lang="en-US" sz="2500" smtClean="0"/>
              <a:t>—program that implements RIP</a:t>
            </a:r>
          </a:p>
          <a:p>
            <a:pPr eaLnBrk="1" hangingPunct="1">
              <a:lnSpc>
                <a:spcPct val="80000"/>
              </a:lnSpc>
            </a:pPr>
            <a:r>
              <a:rPr lang="en-US" sz="2500" smtClean="0"/>
              <a:t>Participants are active and passive</a:t>
            </a:r>
          </a:p>
          <a:p>
            <a:pPr lvl="1" eaLnBrk="1" hangingPunct="1">
              <a:lnSpc>
                <a:spcPct val="80000"/>
              </a:lnSpc>
            </a:pPr>
            <a:r>
              <a:rPr lang="en-US" sz="2100" smtClean="0"/>
              <a:t>Active: advertise their routes to others</a:t>
            </a:r>
          </a:p>
          <a:p>
            <a:pPr lvl="1" eaLnBrk="1" hangingPunct="1">
              <a:lnSpc>
                <a:spcPct val="80000"/>
              </a:lnSpc>
            </a:pPr>
            <a:r>
              <a:rPr lang="en-US" sz="2100" smtClean="0"/>
              <a:t>Passive:  listen to RIP messages, update router tables, but do not advertise</a:t>
            </a:r>
          </a:p>
          <a:p>
            <a:pPr eaLnBrk="1" hangingPunct="1">
              <a:lnSpc>
                <a:spcPct val="80000"/>
              </a:lnSpc>
            </a:pPr>
            <a:r>
              <a:rPr lang="en-US" sz="2500" smtClean="0"/>
              <a:t>Update broadcast every 30 seconds</a:t>
            </a:r>
          </a:p>
          <a:p>
            <a:pPr eaLnBrk="1" hangingPunct="1">
              <a:lnSpc>
                <a:spcPct val="80000"/>
              </a:lnSpc>
            </a:pPr>
            <a:r>
              <a:rPr lang="en-US" sz="2500" smtClean="0"/>
              <a:t>Update is pairs—network address, number of hops to it</a:t>
            </a:r>
          </a:p>
          <a:p>
            <a:pPr eaLnBrk="1" hangingPunct="1">
              <a:lnSpc>
                <a:spcPct val="80000"/>
              </a:lnSpc>
            </a:pPr>
            <a:r>
              <a:rPr lang="en-US" sz="2500" smtClean="0"/>
              <a:t>Existing routes are kept until new route has lower cost</a:t>
            </a:r>
          </a:p>
          <a:p>
            <a:pPr eaLnBrk="1" hangingPunct="1">
              <a:lnSpc>
                <a:spcPct val="80000"/>
              </a:lnSpc>
            </a:pPr>
            <a:r>
              <a:rPr lang="en-US" sz="2500" smtClean="0"/>
              <a:t>RIP routes time out in 180 seconds, are deleted</a:t>
            </a:r>
          </a:p>
          <a:p>
            <a:pPr eaLnBrk="1" hangingPunct="1">
              <a:lnSpc>
                <a:spcPct val="80000"/>
              </a:lnSpc>
              <a:buFont typeface="Wingdings" pitchFamily="2" charset="2"/>
              <a:buNone/>
            </a:pPr>
            <a:endParaRPr lang="en-US" sz="250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title"/>
          </p:nvPr>
        </p:nvSpPr>
        <p:spPr/>
        <p:txBody>
          <a:bodyPr/>
          <a:lstStyle/>
          <a:p>
            <a:pPr eaLnBrk="1" hangingPunct="1"/>
            <a:r>
              <a:rPr lang="en-US" smtClean="0"/>
              <a:t>Slow Convergence Problem</a:t>
            </a:r>
          </a:p>
        </p:txBody>
      </p:sp>
      <p:sp>
        <p:nvSpPr>
          <p:cNvPr id="44034"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A569E55-1028-4B8D-A297-BDEABCB28921}" type="slidenum">
              <a:rPr lang="en-US" smtClean="0"/>
              <a:pPr/>
              <a:t>44</a:t>
            </a:fld>
            <a:endParaRPr lang="en-US" smtClean="0"/>
          </a:p>
        </p:txBody>
      </p:sp>
      <p:pic>
        <p:nvPicPr>
          <p:cNvPr id="12290" name="Picture 2" descr="L:\6433\Classes\2013\Figures\figure-14.4.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24710"/>
          <a:stretch/>
        </p:blipFill>
        <p:spPr bwMode="auto">
          <a:xfrm>
            <a:off x="1676400" y="1981200"/>
            <a:ext cx="5712666" cy="3127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z="3200" dirty="0" smtClean="0"/>
              <a:t>Solving the Slow Convergence Problem</a:t>
            </a:r>
          </a:p>
        </p:txBody>
      </p:sp>
      <p:sp>
        <p:nvSpPr>
          <p:cNvPr id="45058"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C4F819C-A514-42C5-9FF9-78869556CBE5}" type="slidenum">
              <a:rPr lang="en-US" smtClean="0"/>
              <a:pPr/>
              <a:t>45</a:t>
            </a:fld>
            <a:endParaRPr lang="en-US" smtClean="0"/>
          </a:p>
        </p:txBody>
      </p:sp>
      <p:sp>
        <p:nvSpPr>
          <p:cNvPr id="116739" name="Rectangle 3"/>
          <p:cNvSpPr>
            <a:spLocks noGrp="1" noChangeArrowheads="1"/>
          </p:cNvSpPr>
          <p:nvPr>
            <p:ph sz="quarter" idx="1"/>
          </p:nvPr>
        </p:nvSpPr>
        <p:spPr/>
        <p:txBody>
          <a:bodyPr/>
          <a:lstStyle/>
          <a:p>
            <a:pPr eaLnBrk="1" hangingPunct="1">
              <a:lnSpc>
                <a:spcPct val="80000"/>
              </a:lnSpc>
            </a:pPr>
            <a:r>
              <a:rPr lang="en-US" sz="2500" i="1" dirty="0" smtClean="0"/>
              <a:t>Split horizon update</a:t>
            </a:r>
            <a:r>
              <a:rPr lang="en-US" sz="2500" dirty="0" smtClean="0"/>
              <a:t>—router does not propagate information about a route back over the same interface from which the route arrived</a:t>
            </a:r>
          </a:p>
          <a:p>
            <a:pPr eaLnBrk="1" hangingPunct="1">
              <a:lnSpc>
                <a:spcPct val="80000"/>
              </a:lnSpc>
            </a:pPr>
            <a:r>
              <a:rPr lang="en-US" sz="2500" dirty="0" smtClean="0"/>
              <a:t>In example, R</a:t>
            </a:r>
            <a:r>
              <a:rPr lang="en-US" sz="2500" baseline="-25000" dirty="0" smtClean="0"/>
              <a:t>2 </a:t>
            </a:r>
            <a:r>
              <a:rPr lang="en-US" sz="2500" dirty="0" smtClean="0"/>
              <a:t>would not advertise a route to net 1 back to R</a:t>
            </a:r>
            <a:r>
              <a:rPr lang="en-US" sz="2500" baseline="-25000" dirty="0" smtClean="0"/>
              <a:t>1</a:t>
            </a:r>
            <a:r>
              <a:rPr lang="en-US" sz="2500" dirty="0" smtClean="0"/>
              <a:t>.</a:t>
            </a:r>
          </a:p>
          <a:p>
            <a:pPr eaLnBrk="1" hangingPunct="1">
              <a:lnSpc>
                <a:spcPct val="80000"/>
              </a:lnSpc>
            </a:pPr>
            <a:r>
              <a:rPr lang="en-US" sz="2500" i="1" dirty="0" smtClean="0"/>
              <a:t>Hold down</a:t>
            </a:r>
            <a:r>
              <a:rPr lang="en-US" sz="2500" dirty="0" smtClean="0"/>
              <a:t>—routers ignore all information about a network for some hold down period after sending a destination unreachable message</a:t>
            </a:r>
          </a:p>
          <a:p>
            <a:pPr eaLnBrk="1" hangingPunct="1">
              <a:lnSpc>
                <a:spcPct val="80000"/>
              </a:lnSpc>
            </a:pPr>
            <a:r>
              <a:rPr lang="en-US" sz="2500" i="1" dirty="0" smtClean="0"/>
              <a:t>Poison reverse</a:t>
            </a:r>
            <a:r>
              <a:rPr lang="en-US" sz="2500" dirty="0" smtClean="0"/>
              <a:t>—router immediately advertises infinite cost to reach removed connection</a:t>
            </a:r>
          </a:p>
          <a:p>
            <a:pPr eaLnBrk="1" hangingPunct="1">
              <a:lnSpc>
                <a:spcPct val="80000"/>
              </a:lnSpc>
              <a:buFont typeface="Wingdings" pitchFamily="2" charset="2"/>
              <a:buNone/>
            </a:pPr>
            <a:endParaRPr lang="en-US" sz="2500" dirty="0" smtClean="0"/>
          </a:p>
          <a:p>
            <a:pPr eaLnBrk="1" hangingPunct="1">
              <a:lnSpc>
                <a:spcPct val="80000"/>
              </a:lnSpc>
            </a:pPr>
            <a:endParaRPr lang="en-US" sz="2500" baseline="-25000" dirty="0" smtClean="0"/>
          </a:p>
        </p:txBody>
      </p:sp>
    </p:spTree>
  </p:cSld>
  <p:clrMapOvr>
    <a:masterClrMapping/>
  </p:clrMapOvr>
  <p:transition>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pPr eaLnBrk="1" hangingPunct="1"/>
            <a:r>
              <a:rPr lang="en-US" smtClean="0"/>
              <a:t>RIP1 Message Format</a:t>
            </a:r>
          </a:p>
        </p:txBody>
      </p:sp>
      <p:sp>
        <p:nvSpPr>
          <p:cNvPr id="46082"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75BC8F9-4913-4217-AF43-DD32E4C4DD00}" type="slidenum">
              <a:rPr lang="en-US" smtClean="0"/>
              <a:pPr/>
              <a:t>46</a:t>
            </a:fld>
            <a:endParaRPr lang="en-US" smtClean="0"/>
          </a:p>
        </p:txBody>
      </p:sp>
      <p:pic>
        <p:nvPicPr>
          <p:cNvPr id="46083" name="Picture 2"/>
          <p:cNvPicPr>
            <a:picLocks noChangeAspect="1" noChangeArrowheads="1"/>
          </p:cNvPicPr>
          <p:nvPr/>
        </p:nvPicPr>
        <p:blipFill>
          <a:blip r:embed="rId3">
            <a:extLst>
              <a:ext uri="{28A0092B-C50C-407E-A947-70E740481C1C}">
                <a14:useLocalDpi xmlns:a14="http://schemas.microsoft.com/office/drawing/2010/main" val="0"/>
              </a:ext>
            </a:extLst>
          </a:blip>
          <a:srcRect l="14999" t="32666" r="27000" b="19333"/>
          <a:stretch>
            <a:fillRect/>
          </a:stretch>
        </p:blipFill>
        <p:spPr bwMode="auto">
          <a:xfrm>
            <a:off x="1295400" y="1905000"/>
            <a:ext cx="670560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mtClean="0"/>
              <a:t>Disadvantage of RIP Hop Counts</a:t>
            </a:r>
          </a:p>
        </p:txBody>
      </p:sp>
      <p:sp>
        <p:nvSpPr>
          <p:cNvPr id="47106"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4BA158F-2B20-4E1C-8B62-6F3A5E1461CE}" type="slidenum">
              <a:rPr lang="en-US" smtClean="0"/>
              <a:pPr/>
              <a:t>47</a:t>
            </a:fld>
            <a:endParaRPr lang="en-US" smtClean="0"/>
          </a:p>
        </p:txBody>
      </p:sp>
      <p:sp>
        <p:nvSpPr>
          <p:cNvPr id="121859" name="Rectangle 3"/>
          <p:cNvSpPr>
            <a:spLocks noGrp="1" noChangeArrowheads="1"/>
          </p:cNvSpPr>
          <p:nvPr>
            <p:ph sz="quarter" idx="1"/>
          </p:nvPr>
        </p:nvSpPr>
        <p:spPr/>
        <p:txBody>
          <a:bodyPr/>
          <a:lstStyle/>
          <a:p>
            <a:pPr eaLnBrk="1" hangingPunct="1"/>
            <a:r>
              <a:rPr lang="en-US" smtClean="0"/>
              <a:t>Low value for infinity restricts size of any internet using RIP</a:t>
            </a:r>
          </a:p>
          <a:p>
            <a:pPr eaLnBrk="1" hangingPunct="1"/>
            <a:r>
              <a:rPr lang="en-US" smtClean="0"/>
              <a:t>Restricts routing to hop-count metric; hop count may be poor predictor of delivery time</a:t>
            </a:r>
          </a:p>
          <a:p>
            <a:pPr eaLnBrk="1" hangingPunct="1"/>
            <a:r>
              <a:rPr lang="en-US" smtClean="0"/>
              <a:t>Routing becomes relatively static, unable to respond to changes in load</a:t>
            </a:r>
          </a:p>
        </p:txBody>
      </p:sp>
    </p:spTree>
  </p:cSld>
  <p:clrMapOvr>
    <a:masterClrMapping/>
  </p:clrMapOvr>
  <p:transition>
    <p:push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HELLO</a:t>
            </a:r>
          </a:p>
        </p:txBody>
      </p:sp>
      <p:sp>
        <p:nvSpPr>
          <p:cNvPr id="48130"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075095F-731B-4CDC-A9A5-2639EC7FF4E9}" type="slidenum">
              <a:rPr lang="en-US" smtClean="0"/>
              <a:pPr/>
              <a:t>48</a:t>
            </a:fld>
            <a:endParaRPr lang="en-US" smtClean="0"/>
          </a:p>
        </p:txBody>
      </p:sp>
      <p:sp>
        <p:nvSpPr>
          <p:cNvPr id="123907" name="Rectangle 3"/>
          <p:cNvSpPr>
            <a:spLocks noGrp="1" noChangeArrowheads="1"/>
          </p:cNvSpPr>
          <p:nvPr>
            <p:ph sz="quarter" idx="1"/>
          </p:nvPr>
        </p:nvSpPr>
        <p:spPr/>
        <p:txBody>
          <a:bodyPr/>
          <a:lstStyle/>
          <a:p>
            <a:pPr eaLnBrk="1" hangingPunct="1">
              <a:lnSpc>
                <a:spcPct val="90000"/>
              </a:lnSpc>
            </a:pPr>
            <a:r>
              <a:rPr lang="en-US" smtClean="0"/>
              <a:t>An IGP using a routing metric other than hop count (now obsolete)</a:t>
            </a:r>
          </a:p>
          <a:p>
            <a:pPr eaLnBrk="1" hangingPunct="1">
              <a:lnSpc>
                <a:spcPct val="90000"/>
              </a:lnSpc>
            </a:pPr>
            <a:r>
              <a:rPr lang="en-US" smtClean="0"/>
              <a:t>HELLO</a:t>
            </a:r>
          </a:p>
          <a:p>
            <a:pPr lvl="1" eaLnBrk="1" hangingPunct="1">
              <a:lnSpc>
                <a:spcPct val="90000"/>
              </a:lnSpc>
            </a:pPr>
            <a:r>
              <a:rPr lang="en-US" smtClean="0"/>
              <a:t>Synchronizes clocks</a:t>
            </a:r>
          </a:p>
          <a:p>
            <a:pPr lvl="1" eaLnBrk="1" hangingPunct="1">
              <a:lnSpc>
                <a:spcPct val="90000"/>
              </a:lnSpc>
            </a:pPr>
            <a:r>
              <a:rPr lang="en-US" smtClean="0"/>
              <a:t>Allows each machine to compute shortest delay paths to destination</a:t>
            </a:r>
          </a:p>
          <a:p>
            <a:pPr eaLnBrk="1" hangingPunct="1">
              <a:lnSpc>
                <a:spcPct val="90000"/>
              </a:lnSpc>
            </a:pPr>
            <a:r>
              <a:rPr lang="en-US" smtClean="0"/>
              <a:t>Allows machines to compute routes based on time</a:t>
            </a:r>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mtClean="0"/>
              <a:t>Problems with Hello</a:t>
            </a:r>
          </a:p>
        </p:txBody>
      </p:sp>
      <p:sp>
        <p:nvSpPr>
          <p:cNvPr id="49154"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CCDDFFB-7FFA-44F8-B16E-230BD4245E87}" type="slidenum">
              <a:rPr lang="en-US" smtClean="0"/>
              <a:pPr/>
              <a:t>49</a:t>
            </a:fld>
            <a:endParaRPr lang="en-US" smtClean="0"/>
          </a:p>
        </p:txBody>
      </p:sp>
      <p:sp>
        <p:nvSpPr>
          <p:cNvPr id="124931" name="Rectangle 3"/>
          <p:cNvSpPr>
            <a:spLocks noGrp="1" noChangeArrowheads="1"/>
          </p:cNvSpPr>
          <p:nvPr>
            <p:ph sz="quarter" idx="1"/>
          </p:nvPr>
        </p:nvSpPr>
        <p:spPr/>
        <p:txBody>
          <a:bodyPr/>
          <a:lstStyle/>
          <a:p>
            <a:pPr eaLnBrk="1" hangingPunct="1"/>
            <a:r>
              <a:rPr lang="en-US" smtClean="0"/>
              <a:t>Instability—protocols that change routes quickly can be unstable</a:t>
            </a:r>
          </a:p>
          <a:p>
            <a:pPr eaLnBrk="1" hangingPunct="1"/>
            <a:r>
              <a:rPr lang="en-US" smtClean="0"/>
              <a:t>Hold down is commonly used to increase stability</a:t>
            </a:r>
          </a:p>
          <a:p>
            <a:pPr eaLnBrk="1" hangingPunct="1"/>
            <a:r>
              <a:rPr lang="en-US" smtClean="0"/>
              <a:t>Time measurements are rounded</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pPr eaLnBrk="1" hangingPunct="1"/>
            <a:r>
              <a:rPr lang="en-US" smtClean="0"/>
              <a:t>Routers and Hosts</a:t>
            </a:r>
          </a:p>
        </p:txBody>
      </p:sp>
      <p:sp>
        <p:nvSpPr>
          <p:cNvPr id="6146"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C454B3E-5272-4C86-8C0B-756D4DD0B32E}" type="slidenum">
              <a:rPr lang="en-US" smtClean="0"/>
              <a:pPr/>
              <a:t>5</a:t>
            </a:fld>
            <a:endParaRPr lang="en-US" smtClean="0"/>
          </a:p>
        </p:txBody>
      </p:sp>
      <p:sp>
        <p:nvSpPr>
          <p:cNvPr id="44035" name="Rectangle 1027"/>
          <p:cNvSpPr>
            <a:spLocks noGrp="1" noChangeArrowheads="1"/>
          </p:cNvSpPr>
          <p:nvPr>
            <p:ph sz="quarter" idx="1"/>
          </p:nvPr>
        </p:nvSpPr>
        <p:spPr/>
        <p:txBody>
          <a:bodyPr/>
          <a:lstStyle/>
          <a:p>
            <a:pPr eaLnBrk="1" hangingPunct="1">
              <a:lnSpc>
                <a:spcPct val="90000"/>
              </a:lnSpc>
            </a:pPr>
            <a:r>
              <a:rPr lang="en-US" sz="2500" smtClean="0"/>
              <a:t>Host may have only 2 routes</a:t>
            </a:r>
          </a:p>
          <a:p>
            <a:pPr lvl="1" eaLnBrk="1" hangingPunct="1">
              <a:lnSpc>
                <a:spcPct val="90000"/>
              </a:lnSpc>
            </a:pPr>
            <a:r>
              <a:rPr lang="en-US" sz="2100" smtClean="0"/>
              <a:t>Route for local network</a:t>
            </a:r>
          </a:p>
          <a:p>
            <a:pPr lvl="1" eaLnBrk="1" hangingPunct="1">
              <a:lnSpc>
                <a:spcPct val="90000"/>
              </a:lnSpc>
            </a:pPr>
            <a:r>
              <a:rPr lang="en-US" sz="2100" smtClean="0"/>
              <a:t>Default route to local router</a:t>
            </a:r>
          </a:p>
          <a:p>
            <a:pPr eaLnBrk="1" hangingPunct="1">
              <a:lnSpc>
                <a:spcPct val="90000"/>
              </a:lnSpc>
            </a:pPr>
            <a:r>
              <a:rPr lang="en-US" sz="2500" smtClean="0"/>
              <a:t>Interstate road sign analogy—successive signs on 270 headed south toward Potomac </a:t>
            </a:r>
          </a:p>
          <a:p>
            <a:pPr lvl="1" eaLnBrk="1" hangingPunct="1">
              <a:lnSpc>
                <a:spcPct val="90000"/>
              </a:lnSpc>
            </a:pPr>
            <a:r>
              <a:rPr lang="en-US" sz="2100" smtClean="0"/>
              <a:t>Right to Gaithersburg</a:t>
            </a:r>
          </a:p>
          <a:p>
            <a:pPr lvl="1" eaLnBrk="1" hangingPunct="1">
              <a:lnSpc>
                <a:spcPct val="90000"/>
              </a:lnSpc>
            </a:pPr>
            <a:r>
              <a:rPr lang="en-US" sz="2100" smtClean="0"/>
              <a:t>Right to Rockville </a:t>
            </a:r>
          </a:p>
          <a:p>
            <a:pPr lvl="1" eaLnBrk="1" hangingPunct="1">
              <a:lnSpc>
                <a:spcPct val="90000"/>
              </a:lnSpc>
            </a:pPr>
            <a:r>
              <a:rPr lang="en-US" sz="2100" smtClean="0"/>
              <a:t>Right to Potomac</a:t>
            </a:r>
          </a:p>
          <a:p>
            <a:pPr eaLnBrk="1" hangingPunct="1">
              <a:lnSpc>
                <a:spcPct val="90000"/>
              </a:lnSpc>
            </a:pPr>
            <a:r>
              <a:rPr lang="en-US" sz="2500" smtClean="0"/>
              <a:t>Interstate road signs don’t list all destinations</a:t>
            </a:r>
          </a:p>
          <a:p>
            <a:pPr eaLnBrk="1" hangingPunct="1">
              <a:lnSpc>
                <a:spcPct val="90000"/>
              </a:lnSpc>
            </a:pPr>
            <a:r>
              <a:rPr lang="en-US" sz="2500" smtClean="0"/>
              <a:t>Still give complete directions</a:t>
            </a:r>
          </a:p>
          <a:p>
            <a:pPr eaLnBrk="1" hangingPunct="1">
              <a:lnSpc>
                <a:spcPct val="90000"/>
              </a:lnSpc>
            </a:pPr>
            <a:r>
              <a:rPr lang="en-US" sz="2500" smtClean="0"/>
              <a:t>Signs analogous to routing tables</a:t>
            </a:r>
          </a:p>
          <a:p>
            <a:pPr lvl="1" eaLnBrk="1" hangingPunct="1">
              <a:lnSpc>
                <a:spcPct val="90000"/>
              </a:lnSpc>
            </a:pPr>
            <a:endParaRPr lang="en-US" sz="2100" smtClean="0"/>
          </a:p>
        </p:txBody>
      </p:sp>
    </p:spTree>
  </p:cSld>
  <p:clrMapOvr>
    <a:masterClrMapping/>
  </p:clrMapOvr>
  <p:transition>
    <p:cover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mtClean="0"/>
              <a:t>Open SPF Routing</a:t>
            </a:r>
          </a:p>
        </p:txBody>
      </p:sp>
      <p:sp>
        <p:nvSpPr>
          <p:cNvPr id="50178"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6353488-DE2E-44B0-AD60-006813F4512C}" type="slidenum">
              <a:rPr lang="en-US" smtClean="0"/>
              <a:pPr/>
              <a:t>50</a:t>
            </a:fld>
            <a:endParaRPr lang="en-US" smtClean="0"/>
          </a:p>
        </p:txBody>
      </p:sp>
      <p:sp>
        <p:nvSpPr>
          <p:cNvPr id="125955" name="Rectangle 3"/>
          <p:cNvSpPr>
            <a:spLocks noGrp="1" noChangeArrowheads="1"/>
          </p:cNvSpPr>
          <p:nvPr>
            <p:ph sz="quarter" idx="1"/>
          </p:nvPr>
        </p:nvSpPr>
        <p:spPr/>
        <p:txBody>
          <a:bodyPr/>
          <a:lstStyle/>
          <a:p>
            <a:pPr eaLnBrk="1" hangingPunct="1">
              <a:lnSpc>
                <a:spcPct val="90000"/>
              </a:lnSpc>
            </a:pPr>
            <a:r>
              <a:rPr lang="en-US" smtClean="0"/>
              <a:t>Interior gateway protocol using link state algorithm</a:t>
            </a:r>
          </a:p>
          <a:p>
            <a:pPr eaLnBrk="1" hangingPunct="1">
              <a:lnSpc>
                <a:spcPct val="90000"/>
              </a:lnSpc>
            </a:pPr>
            <a:r>
              <a:rPr lang="en-US" smtClean="0"/>
              <a:t>Open, can be implemented at no cost</a:t>
            </a:r>
          </a:p>
          <a:p>
            <a:pPr eaLnBrk="1" hangingPunct="1">
              <a:lnSpc>
                <a:spcPct val="90000"/>
              </a:lnSpc>
            </a:pPr>
            <a:r>
              <a:rPr lang="en-US" smtClean="0"/>
              <a:t>Includes type of service routing</a:t>
            </a:r>
          </a:p>
          <a:p>
            <a:pPr eaLnBrk="1" hangingPunct="1">
              <a:lnSpc>
                <a:spcPct val="90000"/>
              </a:lnSpc>
            </a:pPr>
            <a:r>
              <a:rPr lang="en-US" smtClean="0"/>
              <a:t>Provides load balancing</a:t>
            </a:r>
          </a:p>
          <a:p>
            <a:pPr eaLnBrk="1" hangingPunct="1">
              <a:lnSpc>
                <a:spcPct val="90000"/>
              </a:lnSpc>
            </a:pPr>
            <a:r>
              <a:rPr lang="en-US" smtClean="0"/>
              <a:t>Network partitioned into areas, separate from each other</a:t>
            </a:r>
          </a:p>
          <a:p>
            <a:pPr eaLnBrk="1" hangingPunct="1">
              <a:lnSpc>
                <a:spcPct val="90000"/>
              </a:lnSpc>
            </a:pPr>
            <a:r>
              <a:rPr lang="en-US" smtClean="0"/>
              <a:t>Authentication for all router info exchanges</a:t>
            </a:r>
          </a:p>
          <a:p>
            <a:pPr eaLnBrk="1" hangingPunct="1">
              <a:lnSpc>
                <a:spcPct val="90000"/>
              </a:lnSpc>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mtClean="0"/>
              <a:t>OSPF Message Format</a:t>
            </a:r>
          </a:p>
        </p:txBody>
      </p:sp>
      <p:sp>
        <p:nvSpPr>
          <p:cNvPr id="51202"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0C82BE7-9F06-420A-B89B-95D9838A2036}" type="slidenum">
              <a:rPr lang="en-US" smtClean="0"/>
              <a:pPr/>
              <a:t>51</a:t>
            </a:fld>
            <a:endParaRPr lang="en-US" smtClean="0"/>
          </a:p>
        </p:txBody>
      </p:sp>
      <p:pic>
        <p:nvPicPr>
          <p:cNvPr id="13314" name="Picture 2" descr="L:\6433\Classes\2013\Figures\figure-14.9.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19093"/>
          <a:stretch/>
        </p:blipFill>
        <p:spPr bwMode="auto">
          <a:xfrm>
            <a:off x="1371600" y="2209800"/>
            <a:ext cx="6164845" cy="2259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pPr eaLnBrk="1" hangingPunct="1"/>
            <a:r>
              <a:rPr lang="en-US" sz="3200" smtClean="0"/>
              <a:t>OSPF Database Description Message</a:t>
            </a:r>
          </a:p>
        </p:txBody>
      </p:sp>
      <p:sp>
        <p:nvSpPr>
          <p:cNvPr id="53250"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A773BD7-7A1A-409F-94D4-0B83F17D0016}" type="slidenum">
              <a:rPr lang="en-US" smtClean="0"/>
              <a:pPr/>
              <a:t>52</a:t>
            </a:fld>
            <a:endParaRPr lang="en-US" smtClean="0"/>
          </a:p>
        </p:txBody>
      </p:sp>
      <p:pic>
        <p:nvPicPr>
          <p:cNvPr id="15362" name="Picture 2" descr="L:\6433\Classes\2013\Figures\figure-14.11.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16179"/>
          <a:stretch/>
        </p:blipFill>
        <p:spPr bwMode="auto">
          <a:xfrm>
            <a:off x="1672240" y="1981200"/>
            <a:ext cx="5649007"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OSPF Link-Status Request Message</a:t>
            </a:r>
            <a:endParaRPr lang="en-US" dirty="0"/>
          </a:p>
        </p:txBody>
      </p:sp>
      <p:sp>
        <p:nvSpPr>
          <p:cNvPr id="3" name="Slide Number Placeholder 2"/>
          <p:cNvSpPr>
            <a:spLocks noGrp="1"/>
          </p:cNvSpPr>
          <p:nvPr>
            <p:ph type="sldNum" sz="quarter" idx="12"/>
          </p:nvPr>
        </p:nvSpPr>
        <p:spPr/>
        <p:txBody>
          <a:bodyPr/>
          <a:lstStyle/>
          <a:p>
            <a:pPr>
              <a:defRPr/>
            </a:pPr>
            <a:fld id="{45163104-421D-4B69-B51E-F7C4A3A38A30}" type="slidenum">
              <a:rPr lang="en-US" smtClean="0"/>
              <a:pPr>
                <a:defRPr/>
              </a:pPr>
              <a:t>53</a:t>
            </a:fld>
            <a:endParaRPr lang="en-US"/>
          </a:p>
        </p:txBody>
      </p:sp>
      <p:pic>
        <p:nvPicPr>
          <p:cNvPr id="16386" name="Picture 2" descr="L:\6433\Classes\2013\Figures\figure-14.12.jpeg"/>
          <p:cNvPicPr>
            <a:picLocks noChangeAspect="1" noChangeArrowheads="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27714"/>
          <a:stretch/>
        </p:blipFill>
        <p:spPr bwMode="auto">
          <a:xfrm>
            <a:off x="1447800" y="2133600"/>
            <a:ext cx="6151285" cy="248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5516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OSPF Link-Status Update Message</a:t>
            </a:r>
            <a:endParaRPr lang="en-US" dirty="0"/>
          </a:p>
        </p:txBody>
      </p:sp>
      <p:sp>
        <p:nvSpPr>
          <p:cNvPr id="3" name="Slide Number Placeholder 2"/>
          <p:cNvSpPr>
            <a:spLocks noGrp="1"/>
          </p:cNvSpPr>
          <p:nvPr>
            <p:ph type="sldNum" sz="quarter" idx="12"/>
          </p:nvPr>
        </p:nvSpPr>
        <p:spPr/>
        <p:txBody>
          <a:bodyPr/>
          <a:lstStyle/>
          <a:p>
            <a:pPr>
              <a:defRPr/>
            </a:pPr>
            <a:fld id="{45163104-421D-4B69-B51E-F7C4A3A38A30}" type="slidenum">
              <a:rPr lang="en-US" smtClean="0"/>
              <a:pPr>
                <a:defRPr/>
              </a:pPr>
              <a:t>54</a:t>
            </a:fld>
            <a:endParaRPr lang="en-US"/>
          </a:p>
        </p:txBody>
      </p:sp>
      <p:pic>
        <p:nvPicPr>
          <p:cNvPr id="17410" name="Picture 2" descr="L:\6433\Classes\2013\Figures\figure-14.13.jpeg"/>
          <p:cNvPicPr>
            <a:picLocks noChangeAspect="1" noChangeArrowheads="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21047"/>
          <a:stretch/>
        </p:blipFill>
        <p:spPr bwMode="auto">
          <a:xfrm>
            <a:off x="2438400" y="1752600"/>
            <a:ext cx="4752975" cy="2601996"/>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L:\6433\Classes\2013\Figures\figure-14.14.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26624"/>
          <a:stretch/>
        </p:blipFill>
        <p:spPr bwMode="auto">
          <a:xfrm>
            <a:off x="2483018" y="4572000"/>
            <a:ext cx="4724399" cy="152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4817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mtClean="0"/>
              <a:t>Summary</a:t>
            </a:r>
          </a:p>
        </p:txBody>
      </p:sp>
      <p:sp>
        <p:nvSpPr>
          <p:cNvPr id="55298"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5867F4E-D14D-499D-9FFC-536AA05F0CD2}" type="slidenum">
              <a:rPr lang="en-US" smtClean="0"/>
              <a:pPr/>
              <a:t>55</a:t>
            </a:fld>
            <a:endParaRPr lang="en-US" smtClean="0"/>
          </a:p>
        </p:txBody>
      </p:sp>
      <p:sp>
        <p:nvSpPr>
          <p:cNvPr id="137219" name="Rectangle 3"/>
          <p:cNvSpPr>
            <a:spLocks noGrp="1" noChangeArrowheads="1"/>
          </p:cNvSpPr>
          <p:nvPr>
            <p:ph sz="quarter" idx="1"/>
          </p:nvPr>
        </p:nvSpPr>
        <p:spPr/>
        <p:txBody>
          <a:bodyPr/>
          <a:lstStyle/>
          <a:p>
            <a:pPr eaLnBrk="1" hangingPunct="1"/>
            <a:r>
              <a:rPr lang="en-US" smtClean="0"/>
              <a:t>Manual maintenance of router tables is not practical for larger networks</a:t>
            </a:r>
          </a:p>
          <a:p>
            <a:pPr eaLnBrk="1" hangingPunct="1"/>
            <a:r>
              <a:rPr lang="en-US" smtClean="0"/>
              <a:t>An IGP (Interior Gateway Protocol) allows routers to exchange information</a:t>
            </a:r>
          </a:p>
          <a:p>
            <a:pPr eaLnBrk="1" hangingPunct="1"/>
            <a:r>
              <a:rPr lang="en-US" smtClean="0"/>
              <a:t>IGP implements either distance-vector or link state algorithm (SPF)</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pPr eaLnBrk="1" hangingPunct="1"/>
            <a:r>
              <a:rPr lang="en-US" smtClean="0"/>
              <a:t>Road Analogy</a:t>
            </a:r>
          </a:p>
        </p:txBody>
      </p:sp>
      <p:sp>
        <p:nvSpPr>
          <p:cNvPr id="7170"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FC4A57B-A582-4FB9-98B4-689DA594FB4B}" type="slidenum">
              <a:rPr lang="en-US" smtClean="0"/>
              <a:pPr/>
              <a:t>6</a:t>
            </a:fld>
            <a:endParaRPr lang="en-US" smtClean="0"/>
          </a:p>
        </p:txBody>
      </p:sp>
      <p:sp>
        <p:nvSpPr>
          <p:cNvPr id="45059" name="Rectangle 1027"/>
          <p:cNvSpPr>
            <a:spLocks noGrp="1" noChangeArrowheads="1"/>
          </p:cNvSpPr>
          <p:nvPr>
            <p:ph sz="quarter" idx="1"/>
          </p:nvPr>
        </p:nvSpPr>
        <p:spPr/>
        <p:txBody>
          <a:bodyPr/>
          <a:lstStyle/>
          <a:p>
            <a:pPr eaLnBrk="1" hangingPunct="1">
              <a:lnSpc>
                <a:spcPct val="80000"/>
              </a:lnSpc>
              <a:buFont typeface="Wingdings" pitchFamily="2" charset="2"/>
              <a:buNone/>
            </a:pPr>
            <a:r>
              <a:rPr lang="en-US" sz="2500" smtClean="0"/>
              <a:t>Possible configurations:</a:t>
            </a:r>
          </a:p>
          <a:p>
            <a:pPr eaLnBrk="1" hangingPunct="1">
              <a:lnSpc>
                <a:spcPct val="80000"/>
              </a:lnSpc>
            </a:pPr>
            <a:r>
              <a:rPr lang="en-US" sz="2500" smtClean="0"/>
              <a:t>Star configuration of roads, single central intersection—say, at town square. Signs at square must show routes to all destinations.</a:t>
            </a:r>
          </a:p>
          <a:p>
            <a:pPr eaLnBrk="1" hangingPunct="1">
              <a:lnSpc>
                <a:spcPct val="80000"/>
              </a:lnSpc>
            </a:pPr>
            <a:r>
              <a:rPr lang="en-US" sz="2500" smtClean="0"/>
              <a:t>Roads a richly connected network, signs at every intersection to all destinations.</a:t>
            </a:r>
          </a:p>
          <a:p>
            <a:pPr eaLnBrk="1" hangingPunct="1">
              <a:lnSpc>
                <a:spcPct val="80000"/>
              </a:lnSpc>
            </a:pPr>
            <a:r>
              <a:rPr lang="en-US" sz="2500" smtClean="0"/>
              <a:t>Two towns, separated by bridge over river.  Neither trusts the other, so signs on West for destinations on Western side, signs on East for destinations on Eastern side of river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Cores</a:t>
            </a:r>
          </a:p>
        </p:txBody>
      </p:sp>
      <p:sp>
        <p:nvSpPr>
          <p:cNvPr id="8194"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745B689-3C09-49F3-92F3-8BCC3D4F4959}" type="slidenum">
              <a:rPr lang="en-US" smtClean="0"/>
              <a:pPr/>
              <a:t>7</a:t>
            </a:fld>
            <a:endParaRPr lang="en-US" smtClean="0"/>
          </a:p>
        </p:txBody>
      </p:sp>
      <p:sp>
        <p:nvSpPr>
          <p:cNvPr id="48131" name="Rectangle 3"/>
          <p:cNvSpPr>
            <a:spLocks noGrp="1" noChangeArrowheads="1"/>
          </p:cNvSpPr>
          <p:nvPr>
            <p:ph sz="quarter" idx="1"/>
          </p:nvPr>
        </p:nvSpPr>
        <p:spPr/>
        <p:txBody>
          <a:bodyPr/>
          <a:lstStyle/>
          <a:p>
            <a:pPr eaLnBrk="1" hangingPunct="1"/>
            <a:r>
              <a:rPr lang="en-US" smtClean="0"/>
              <a:t>Original Internet architecture</a:t>
            </a:r>
          </a:p>
          <a:p>
            <a:pPr eaLnBrk="1" hangingPunct="1"/>
            <a:r>
              <a:rPr lang="en-US" smtClean="0"/>
              <a:t>Use central core routers with complete information, outer routers with partial information</a:t>
            </a:r>
          </a:p>
          <a:p>
            <a:pPr eaLnBrk="1" hangingPunct="1"/>
            <a:r>
              <a:rPr lang="en-US" smtClean="0"/>
              <a:t>Job of local administrators is simplified</a:t>
            </a:r>
          </a:p>
          <a:p>
            <a:pPr eaLnBrk="1" hangingPunct="1"/>
            <a:r>
              <a:rPr lang="en-US" smtClean="0"/>
              <a:t>Potential for inconsistency, which can make some outlying destinations unreachable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pPr eaLnBrk="1" hangingPunct="1"/>
            <a:r>
              <a:rPr lang="en-US" smtClean="0"/>
              <a:t>Core Routers</a:t>
            </a:r>
          </a:p>
        </p:txBody>
      </p:sp>
      <p:sp>
        <p:nvSpPr>
          <p:cNvPr id="9218"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A919E3D-9146-4B74-B819-5A747BA8AEF2}" type="slidenum">
              <a:rPr lang="en-US" smtClean="0"/>
              <a:pPr/>
              <a:t>8</a:t>
            </a:fld>
            <a:endParaRPr lang="en-US" smtClean="0"/>
          </a:p>
        </p:txBody>
      </p:sp>
      <p:sp>
        <p:nvSpPr>
          <p:cNvPr id="9221" name="Text Box 4"/>
          <p:cNvSpPr txBox="1">
            <a:spLocks noChangeArrowheads="1"/>
          </p:cNvSpPr>
          <p:nvPr/>
        </p:nvSpPr>
        <p:spPr bwMode="auto">
          <a:xfrm>
            <a:off x="914400" y="1981200"/>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2400">
                <a:latin typeface="Times New Roman" charset="0"/>
              </a:rPr>
              <a:t>Early Internet used Arpanet as backbone.  Every site had to advertise Internet addresses </a:t>
            </a:r>
          </a:p>
        </p:txBody>
      </p:sp>
      <p:sp>
        <p:nvSpPr>
          <p:cNvPr id="9222" name="Text Box 5"/>
          <p:cNvSpPr txBox="1">
            <a:spLocks noChangeArrowheads="1"/>
          </p:cNvSpPr>
          <p:nvPr/>
        </p:nvSpPr>
        <p:spPr bwMode="auto">
          <a:xfrm>
            <a:off x="838200" y="56388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2400">
                <a:latin typeface="Times New Roman" charset="0"/>
              </a:rPr>
              <a:t>All nonlocal traffic was passed to the closest core router.  </a:t>
            </a:r>
          </a:p>
        </p:txBody>
      </p:sp>
      <p:pic>
        <p:nvPicPr>
          <p:cNvPr id="1026" name="Picture 2" descr="L:\6433\Classes\2013\Figures\figure-12.2.jpeg"/>
          <p:cNvPicPr>
            <a:picLocks noChangeAspect="1" noChangeArrowheads="1"/>
          </p:cNvPicPr>
          <p:nvPr/>
        </p:nvPicPr>
        <p:blipFill rotWithShape="1">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b="27675"/>
          <a:stretch/>
        </p:blipFill>
        <p:spPr bwMode="auto">
          <a:xfrm>
            <a:off x="1676400" y="3048000"/>
            <a:ext cx="6152896"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pPr eaLnBrk="1" hangingPunct="1"/>
            <a:r>
              <a:rPr lang="en-US" smtClean="0"/>
              <a:t>Core Router Problem</a:t>
            </a:r>
          </a:p>
        </p:txBody>
      </p:sp>
      <p:sp>
        <p:nvSpPr>
          <p:cNvPr id="10242"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3AF8D8E-BD8D-4471-B8DC-D3DED7681AC3}" type="slidenum">
              <a:rPr lang="en-US" smtClean="0"/>
              <a:pPr/>
              <a:t>9</a:t>
            </a:fld>
            <a:endParaRPr lang="en-US" smtClean="0"/>
          </a:p>
        </p:txBody>
      </p:sp>
      <p:sp>
        <p:nvSpPr>
          <p:cNvPr id="10245" name="Text Box 4"/>
          <p:cNvSpPr txBox="1">
            <a:spLocks noChangeArrowheads="1"/>
          </p:cNvSpPr>
          <p:nvPr/>
        </p:nvSpPr>
        <p:spPr bwMode="auto">
          <a:xfrm>
            <a:off x="838200" y="1600200"/>
            <a:ext cx="7620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2400">
                <a:latin typeface="Times New Roman" charset="0"/>
              </a:rPr>
              <a:t>This approach doesn’t work if core routers have incomplete information.  If destination is unknown, default route is to core router.  Then core router default path can pass through all other routers if core router doesn’t know the route to it .</a:t>
            </a:r>
          </a:p>
        </p:txBody>
      </p:sp>
      <p:sp>
        <p:nvSpPr>
          <p:cNvPr id="10246" name="Text Box 5"/>
          <p:cNvSpPr txBox="1">
            <a:spLocks noChangeArrowheads="1"/>
          </p:cNvSpPr>
          <p:nvPr/>
        </p:nvSpPr>
        <p:spPr bwMode="auto">
          <a:xfrm>
            <a:off x="838200" y="54864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2400">
                <a:latin typeface="Times New Roman" charset="0"/>
              </a:rPr>
              <a:t>Potential for large number of router hops for a datagram that takes the default path.</a:t>
            </a:r>
          </a:p>
        </p:txBody>
      </p:sp>
      <p:pic>
        <p:nvPicPr>
          <p:cNvPr id="2050" name="Picture 2" descr="L:\6433\Classes\2013\Figures\figure-12.3.jpe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20036"/>
          <a:stretch/>
        </p:blipFill>
        <p:spPr bwMode="auto">
          <a:xfrm>
            <a:off x="1981200" y="3429000"/>
            <a:ext cx="4752975" cy="1924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3051</TotalTime>
  <Words>2466</Words>
  <Application>Microsoft Office PowerPoint</Application>
  <PresentationFormat>On-screen Show (4:3)</PresentationFormat>
  <Paragraphs>390</Paragraphs>
  <Slides>55</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Franklin Gothic Book</vt:lpstr>
      <vt:lpstr>Perpetua</vt:lpstr>
      <vt:lpstr>Times New Roman</vt:lpstr>
      <vt:lpstr>Verdana</vt:lpstr>
      <vt:lpstr>Wingdings</vt:lpstr>
      <vt:lpstr>Wingdings 2</vt:lpstr>
      <vt:lpstr>Equity</vt:lpstr>
      <vt:lpstr>PowerPoint Presentation</vt:lpstr>
      <vt:lpstr>Key Principles</vt:lpstr>
      <vt:lpstr>Agenda</vt:lpstr>
      <vt:lpstr>Origin of Routing Tables</vt:lpstr>
      <vt:lpstr>Routers and Hosts</vt:lpstr>
      <vt:lpstr>Road Analogy</vt:lpstr>
      <vt:lpstr>Cores</vt:lpstr>
      <vt:lpstr>Core Routers</vt:lpstr>
      <vt:lpstr>Core Router Problem</vt:lpstr>
      <vt:lpstr>Core Router Problem…Solved</vt:lpstr>
      <vt:lpstr>Peer Backbones—More Complexity</vt:lpstr>
      <vt:lpstr>Today’s Internet</vt:lpstr>
      <vt:lpstr>Today’s Internet</vt:lpstr>
      <vt:lpstr>PowerPoint Presentation</vt:lpstr>
      <vt:lpstr>Automatic Route Propagation</vt:lpstr>
      <vt:lpstr>Routing Algorithms</vt:lpstr>
      <vt:lpstr>Exchanging Route Information</vt:lpstr>
      <vt:lpstr>Bellman-Ford Routing (Distance Vector)</vt:lpstr>
      <vt:lpstr>Updates</vt:lpstr>
      <vt:lpstr>Disadvantages of Distance-Vector</vt:lpstr>
      <vt:lpstr>Link-State (SPF) Routing</vt:lpstr>
      <vt:lpstr>Advantages of Link-State</vt:lpstr>
      <vt:lpstr>Link-State Example</vt:lpstr>
      <vt:lpstr>Heuristic Guideline</vt:lpstr>
      <vt:lpstr>Autonomous Systems</vt:lpstr>
      <vt:lpstr>Autonomous Systems</vt:lpstr>
      <vt:lpstr>Independent Autonomous Systems</vt:lpstr>
      <vt:lpstr>Border Gateway Protocol</vt:lpstr>
      <vt:lpstr>BGP</vt:lpstr>
      <vt:lpstr>BGP</vt:lpstr>
      <vt:lpstr>BGP Message Types</vt:lpstr>
      <vt:lpstr>BGP Message Header</vt:lpstr>
      <vt:lpstr>BGP Open</vt:lpstr>
      <vt:lpstr>BGP Update Message</vt:lpstr>
      <vt:lpstr>Path Information</vt:lpstr>
      <vt:lpstr>BGP Reporting</vt:lpstr>
      <vt:lpstr>BGP Notification Message</vt:lpstr>
      <vt:lpstr>BGP Restriction</vt:lpstr>
      <vt:lpstr>Internet Routing Registry </vt:lpstr>
      <vt:lpstr>Summary</vt:lpstr>
      <vt:lpstr>Routing Within an AS</vt:lpstr>
      <vt:lpstr>IGP—Interior Gateway Protocol</vt:lpstr>
      <vt:lpstr>RIP—Routing Information Protocol</vt:lpstr>
      <vt:lpstr>Slow Convergence Problem</vt:lpstr>
      <vt:lpstr>Solving the Slow Convergence Problem</vt:lpstr>
      <vt:lpstr>RIP1 Message Format</vt:lpstr>
      <vt:lpstr>Disadvantage of RIP Hop Counts</vt:lpstr>
      <vt:lpstr>HELLO</vt:lpstr>
      <vt:lpstr>Problems with Hello</vt:lpstr>
      <vt:lpstr>Open SPF Routing</vt:lpstr>
      <vt:lpstr>OSPF Message Format</vt:lpstr>
      <vt:lpstr>OSPF Database Description Message</vt:lpstr>
      <vt:lpstr>OSPF Link-Status Request Message</vt:lpstr>
      <vt:lpstr>OSPF Link-Status Update Message</vt:lpstr>
      <vt:lpstr>Summary</vt:lpstr>
    </vt:vector>
  </TitlesOfParts>
  <Company>davedoesitall.com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Roberts</dc:creator>
  <cp:lastModifiedBy>Dave Roberts</cp:lastModifiedBy>
  <cp:revision>84</cp:revision>
  <dcterms:created xsi:type="dcterms:W3CDTF">2000-10-02T00:43:34Z</dcterms:created>
  <dcterms:modified xsi:type="dcterms:W3CDTF">2016-10-04T20:33:13Z</dcterms:modified>
</cp:coreProperties>
</file>