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6" r:id="rId2"/>
  </p:sldMasterIdLst>
  <p:notesMasterIdLst>
    <p:notesMasterId r:id="rId42"/>
  </p:notesMasterIdLst>
  <p:sldIdLst>
    <p:sldId id="256" r:id="rId3"/>
    <p:sldId id="258" r:id="rId4"/>
    <p:sldId id="259" r:id="rId5"/>
    <p:sldId id="263" r:id="rId6"/>
    <p:sldId id="264" r:id="rId7"/>
    <p:sldId id="303" r:id="rId8"/>
    <p:sldId id="265" r:id="rId9"/>
    <p:sldId id="273" r:id="rId10"/>
    <p:sldId id="275" r:id="rId11"/>
    <p:sldId id="276" r:id="rId12"/>
    <p:sldId id="277" r:id="rId13"/>
    <p:sldId id="274" r:id="rId14"/>
    <p:sldId id="278" r:id="rId15"/>
    <p:sldId id="279" r:id="rId16"/>
    <p:sldId id="281" r:id="rId17"/>
    <p:sldId id="282" r:id="rId18"/>
    <p:sldId id="269" r:id="rId19"/>
    <p:sldId id="267" r:id="rId20"/>
    <p:sldId id="268" r:id="rId21"/>
    <p:sldId id="285" r:id="rId22"/>
    <p:sldId id="286" r:id="rId23"/>
    <p:sldId id="287" r:id="rId24"/>
    <p:sldId id="270" r:id="rId25"/>
    <p:sldId id="283" r:id="rId26"/>
    <p:sldId id="290" r:id="rId27"/>
    <p:sldId id="288" r:id="rId28"/>
    <p:sldId id="293" r:id="rId29"/>
    <p:sldId id="291" r:id="rId30"/>
    <p:sldId id="292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8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240" autoAdjust="0"/>
    <p:restoredTop sz="94660"/>
  </p:normalViewPr>
  <p:slideViewPr>
    <p:cSldViewPr>
      <p:cViewPr varScale="1">
        <p:scale>
          <a:sx n="122" d="100"/>
          <a:sy n="122" d="100"/>
        </p:scale>
        <p:origin x="9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D5CF-FEEA-4B93-8317-8C37FD7A03EB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03AB-0E49-4C71-BB9D-A80F11408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2697-E00D-470B-BD78-37945E1866C4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8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EFBF-9DBE-4D70-BF74-53612E406E3A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4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6EB4-DB48-4B41-B2B5-59BB5BA8C7E1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0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0C76-798C-482F-98CC-0262B3428586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24158" y="62600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377F16C-1621-4D9C-9DB4-9F80BA96446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B8F8-4FBB-4167-B213-240DF4551D7C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58C-259F-4AB1-8F75-E19C0B715757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61D9-1AAF-4591-A45B-2D5B1C13FFDE}" type="datetime1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83F-64DF-470A-A9D3-E694DC1C5206}" type="datetime1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3BA0-D705-4A62-A5BD-7D74757E6310}" type="datetime1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B66-9F96-461F-A2E7-0897F34F19D2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0DA2-A836-4051-BC71-A6E0C55B243D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46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F1DC-B08D-4682-8075-1ED8FFBF981F}" type="datetime1">
              <a:rPr lang="en-US" smtClean="0"/>
              <a:t>11/8/2016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883F-AFA2-4D05-B18A-714D8212A775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9B8-45AB-40E3-87E9-AC8E6851F800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6FA-2E7C-4A27-9B0A-39B3DBBB3389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7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9B8F-7769-4543-9120-6249CCD7E217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9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001C2-A058-4209-B963-AB4D773E4A7F}" type="datetime1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0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BC77-B924-4FF2-B512-51330FF2B179}" type="datetime1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4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791-84BF-4A40-837D-C1EB787D8E14}" type="datetime1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C3C9-AFD9-434C-93AB-4B69A8089661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6C75-745E-4DFE-8960-FAC314E4720C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1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6F24-2640-4988-8507-5302CE3F5D63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7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CF82DFC-6C96-4C02-AC84-352DB8DD33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4076F24-2640-4988-8507-5302CE3F5D63}" type="datetime1">
              <a:rPr lang="en-US" smtClean="0"/>
              <a:t>11/8/2016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pedia.org/" TargetMode="External"/><Relationship Id="rId2" Type="http://schemas.openxmlformats.org/officeDocument/2006/relationships/hyperlink" Target="http://mckinseyquarterly.com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6172200"/>
            <a:ext cx="6461760" cy="533400"/>
          </a:xfrm>
        </p:spPr>
        <p:txBody>
          <a:bodyPr>
            <a:normAutofit/>
          </a:bodyPr>
          <a:lstStyle/>
          <a:p>
            <a:pPr algn="ctr"/>
            <a:r>
              <a:rPr lang="en-US" sz="1200" dirty="0" smtClean="0"/>
              <a:t>Copyright 2016, David C. Roberts, all rights reserved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71723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Situational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Heightened awareness</a:t>
            </a:r>
          </a:p>
          <a:p>
            <a:pPr lvl="1"/>
            <a:r>
              <a:rPr lang="en-US" dirty="0" smtClean="0"/>
              <a:t>Large numbers of sensors in infrastructure or the environment report on conditions</a:t>
            </a:r>
          </a:p>
          <a:p>
            <a:pPr lvl="1"/>
            <a:r>
              <a:rPr lang="en-US" dirty="0" smtClean="0"/>
              <a:t>Advanced display, visualization techniques used to show results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Security personnel use sensor networks that combine video, audio, vibration detectors to spot intruders into restricted areas</a:t>
            </a:r>
          </a:p>
          <a:p>
            <a:pPr lvl="1"/>
            <a:r>
              <a:rPr lang="en-US" dirty="0" smtClean="0"/>
              <a:t>Logistics managers for airlines, trucking lines get up-to-the-second knowledge of weather, traffic patterns, vehicle locations</a:t>
            </a:r>
          </a:p>
          <a:p>
            <a:pPr lvl="1"/>
            <a:r>
              <a:rPr lang="en-US" dirty="0" smtClean="0"/>
              <a:t>Law officers get instantaneous data from sonic sensors to pinpoint location of gunfire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Sensor-Driven Decision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Support for more complex human planning and decision making</a:t>
            </a:r>
          </a:p>
          <a:p>
            <a:pPr lvl="1"/>
            <a:r>
              <a:rPr lang="en-US" dirty="0" smtClean="0"/>
              <a:t>Tremendous storage and computing resources are required (and available)</a:t>
            </a:r>
          </a:p>
          <a:p>
            <a:pPr lvl="1"/>
            <a:r>
              <a:rPr lang="en-US" dirty="0" smtClean="0"/>
              <a:t>Advanced software systems produce displays for analysis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Retail companies track behavior of shoppers inside stores, learn how long they pause where.  Use this to drive simulations, redesign store layouts.</a:t>
            </a:r>
          </a:p>
          <a:p>
            <a:pPr lvl="1"/>
            <a:r>
              <a:rPr lang="en-US" dirty="0" smtClean="0"/>
              <a:t>Patients with congestive heart failure are monitored continuously during daily activities, giving early warning to physicians</a:t>
            </a:r>
          </a:p>
          <a:p>
            <a:pPr lvl="1"/>
            <a:r>
              <a:rPr lang="en-US" dirty="0" smtClean="0"/>
              <a:t>Extensive sensor networks in the soil can give more accurate readings of location, structure, dimensions of potential oil fields underground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and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/>
          <a:stretch/>
        </p:blipFill>
        <p:spPr bwMode="auto">
          <a:xfrm>
            <a:off x="1143000" y="1785668"/>
            <a:ext cx="5386387" cy="429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496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Optimization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of Things opens new frontiers for improving processes</a:t>
            </a:r>
          </a:p>
          <a:p>
            <a:pPr lvl="1"/>
            <a:r>
              <a:rPr lang="en-US" dirty="0" smtClean="0"/>
              <a:t>Greater granularity of monitoring provided by legions of sensors</a:t>
            </a:r>
          </a:p>
          <a:p>
            <a:pPr lvl="1"/>
            <a:r>
              <a:rPr lang="en-US" dirty="0" smtClean="0"/>
              <a:t>Computer analysis in real time used to control processes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Pulp and paper industry uses embedded temperature sensors to adjust flame shape, size in kilns to increase productivity</a:t>
            </a:r>
          </a:p>
          <a:p>
            <a:pPr lvl="1"/>
            <a:r>
              <a:rPr lang="en-US" dirty="0" smtClean="0"/>
              <a:t>Sensors and activators can adjust position of an object as it moves down assembly line so that it meets machines at the correct orientation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Resource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Optimizing use of scarce resources</a:t>
            </a:r>
          </a:p>
          <a:p>
            <a:pPr lvl="1"/>
            <a:r>
              <a:rPr lang="en-US" dirty="0" smtClean="0"/>
              <a:t>Networked sensors provide real-time consumption, demand data</a:t>
            </a:r>
          </a:p>
          <a:p>
            <a:pPr lvl="1"/>
            <a:r>
              <a:rPr lang="en-US" dirty="0" smtClean="0"/>
              <a:t>Dynamic pricing can change demand patterns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Utilizes are deploying smart meters that enable time-of-use pricing</a:t>
            </a:r>
          </a:p>
          <a:p>
            <a:pPr lvl="1"/>
            <a:r>
              <a:rPr lang="en-US" dirty="0" smtClean="0"/>
              <a:t>Data centers include server power sensors to enable shutdown of servers that are not being used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20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Autonomous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decision-making that mimics human reactions</a:t>
            </a:r>
          </a:p>
          <a:p>
            <a:pPr lvl="1"/>
            <a:r>
              <a:rPr lang="en-US" dirty="0" smtClean="0"/>
              <a:t>Real-time sensing of unpredictable conditions</a:t>
            </a:r>
          </a:p>
          <a:p>
            <a:pPr lvl="1"/>
            <a:r>
              <a:rPr lang="en-US" dirty="0" smtClean="0"/>
              <a:t>Instantaneous responses driven guided by automated systems</a:t>
            </a:r>
          </a:p>
          <a:p>
            <a:pPr lvl="1"/>
            <a:r>
              <a:rPr lang="en-US" dirty="0" smtClean="0"/>
              <a:t>Mimics human response but at vastly better performance levels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Experiments with automotive autopilot for networked vehicles at highway speeds</a:t>
            </a:r>
          </a:p>
          <a:p>
            <a:pPr lvl="1"/>
            <a:r>
              <a:rPr lang="en-US" dirty="0" smtClean="0"/>
              <a:t>Tests of swarms of robots that maintain facilities or clean up toxic waste</a:t>
            </a:r>
          </a:p>
          <a:p>
            <a:pPr lvl="1"/>
            <a:r>
              <a:rPr lang="en-US" dirty="0" smtClean="0"/>
              <a:t>Future systems to coordinate movements of groups of unmanned aircraft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2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Prosaic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Shopping</a:t>
            </a:r>
          </a:p>
          <a:p>
            <a:r>
              <a:rPr lang="en-US" dirty="0" smtClean="0"/>
              <a:t>Water management</a:t>
            </a:r>
          </a:p>
          <a:p>
            <a:r>
              <a:rPr lang="en-US" dirty="0" smtClean="0"/>
              <a:t>Cities</a:t>
            </a:r>
          </a:p>
          <a:p>
            <a:r>
              <a:rPr lang="en-US" dirty="0" smtClean="0"/>
              <a:t>Food tracking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6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shelf knows its contents</a:t>
            </a:r>
          </a:p>
          <a:p>
            <a:r>
              <a:rPr lang="en-US" dirty="0" smtClean="0"/>
              <a:t>Put an object into your cart and the cart tells you how much you’re spending</a:t>
            </a:r>
          </a:p>
          <a:p>
            <a:r>
              <a:rPr lang="en-US" dirty="0" smtClean="0"/>
              <a:t>No cashier, the store collects automatically for what you’ve bought when you leave</a:t>
            </a:r>
          </a:p>
          <a:p>
            <a:r>
              <a:rPr lang="en-US" dirty="0" smtClean="0"/>
              <a:t>People are stocking shelves and cleaning the store but that’s about it for people</a:t>
            </a:r>
          </a:p>
          <a:p>
            <a:r>
              <a:rPr lang="en-US" dirty="0" smtClean="0"/>
              <a:t>Currently, Wal-Mart is requiring its clothing suppliers to put RFID tags on all clothing</a:t>
            </a:r>
          </a:p>
          <a:p>
            <a:r>
              <a:rPr lang="en-US" dirty="0" smtClean="0"/>
              <a:t>They are reaching for this automation first in clothing and will achieve it in a few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40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large cities dump millions of gallons of sewage into rivers whenever there’s a big rain</a:t>
            </a:r>
          </a:p>
          <a:p>
            <a:r>
              <a:rPr lang="en-US" dirty="0" smtClean="0"/>
              <a:t>If we track water flows and weather forecasts it’s possible to manage all of this and keep sewage out of rivers</a:t>
            </a:r>
          </a:p>
          <a:p>
            <a:r>
              <a:rPr lang="en-US" dirty="0" smtClean="0"/>
              <a:t>Today only completely separate storm and sanitary systems permit that, at costs that can’t be afforded</a:t>
            </a:r>
          </a:p>
          <a:p>
            <a:r>
              <a:rPr lang="en-US" dirty="0" smtClean="0"/>
              <a:t>A city becomes more like a living organism, temporarily storing water at various 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59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municipal data is open, cities become “smart cities” because of applications that integrate this data</a:t>
            </a:r>
          </a:p>
          <a:p>
            <a:r>
              <a:rPr lang="en-US" dirty="0" smtClean="0"/>
              <a:t>New York City opened up its data, has a contest for best new application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Roadify</a:t>
            </a:r>
            <a:r>
              <a:rPr lang="en-US" dirty="0" smtClean="0"/>
              <a:t>” has locations of moving buses, subways, parking spot locations; it’s crowd-sourced</a:t>
            </a:r>
          </a:p>
          <a:p>
            <a:r>
              <a:rPr lang="en-US" dirty="0" smtClean="0"/>
              <a:t>“</a:t>
            </a:r>
            <a:r>
              <a:rPr lang="en-US" dirty="0" err="1"/>
              <a:t>S</a:t>
            </a:r>
            <a:r>
              <a:rPr lang="en-US" dirty="0" err="1" smtClean="0"/>
              <a:t>portaneous</a:t>
            </a:r>
            <a:r>
              <a:rPr lang="en-US" dirty="0" smtClean="0"/>
              <a:t>” helps you get together a pick-up game in your sport of choice, finds venue and recruits players, notifies you when there are enough</a:t>
            </a:r>
          </a:p>
        </p:txBody>
      </p:sp>
    </p:spTree>
    <p:extLst>
      <p:ext uri="{BB962C8B-B14F-4D97-AF65-F5344CB8AC3E}">
        <p14:creationId xmlns:p14="http://schemas.microsoft.com/office/powerpoint/2010/main" val="63040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of Things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It’s happening!  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Web 2.0 has emerged and happened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We will find ourselves surrounded by things that are all trackable, connected to the Internet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Many of these things will also interact over the Internet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We will find our car keys by a simple Google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9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food item can have an edible printed RFID tag</a:t>
            </a:r>
          </a:p>
          <a:p>
            <a:r>
              <a:rPr lang="en-US" dirty="0" smtClean="0"/>
              <a:t>We can track all food that we buy and everything we eat</a:t>
            </a:r>
          </a:p>
          <a:p>
            <a:r>
              <a:rPr lang="en-US" dirty="0" smtClean="0"/>
              <a:t>We’ll know how many calories we’ve consumed and what nutrients, all the time</a:t>
            </a:r>
          </a:p>
          <a:p>
            <a:r>
              <a:rPr lang="en-US" dirty="0" smtClean="0"/>
              <a:t>If we eat sushi we can know when the fish was caught and when the roll was made</a:t>
            </a:r>
          </a:p>
          <a:p>
            <a:r>
              <a:rPr lang="en-US" dirty="0" smtClean="0"/>
              <a:t>We know exactly what nutrients to take based on what we have taken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62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GPS-driven farm equipment can change how it treats fields based on information from overhead sensors</a:t>
            </a:r>
          </a:p>
          <a:p>
            <a:pPr lvl="1"/>
            <a:r>
              <a:rPr lang="en-US" dirty="0" smtClean="0"/>
              <a:t>More fertilizer in some areas</a:t>
            </a:r>
          </a:p>
          <a:p>
            <a:pPr lvl="1"/>
            <a:r>
              <a:rPr lang="en-US" dirty="0" smtClean="0"/>
              <a:t>Deeper or shallow tilling as needed</a:t>
            </a:r>
          </a:p>
          <a:p>
            <a:r>
              <a:rPr lang="en-US" dirty="0" err="1" smtClean="0"/>
              <a:t>Microcameras</a:t>
            </a:r>
            <a:r>
              <a:rPr lang="en-US" dirty="0" smtClean="0"/>
              <a:t> shaped like pills are swallowed</a:t>
            </a:r>
          </a:p>
          <a:p>
            <a:pPr lvl="1"/>
            <a:r>
              <a:rPr lang="en-US" dirty="0" smtClean="0"/>
              <a:t>Relay thousands of images for diagnosis</a:t>
            </a:r>
          </a:p>
          <a:p>
            <a:pPr lvl="1"/>
            <a:r>
              <a:rPr lang="en-US" dirty="0" smtClean="0"/>
              <a:t>Images are organized, displayed in real time</a:t>
            </a:r>
          </a:p>
          <a:p>
            <a:r>
              <a:rPr lang="en-US" dirty="0" smtClean="0"/>
              <a:t>Smart billboards</a:t>
            </a:r>
          </a:p>
          <a:p>
            <a:pPr lvl="1"/>
            <a:r>
              <a:rPr lang="en-US" dirty="0" smtClean="0"/>
              <a:t>Sense who is nearby, possibly looking at them</a:t>
            </a:r>
          </a:p>
          <a:p>
            <a:pPr lvl="1"/>
            <a:r>
              <a:rPr lang="en-US" dirty="0" smtClean="0"/>
              <a:t>Choose content tailored to the people in the area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54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Genuine threats to liberty</a:t>
            </a:r>
          </a:p>
          <a:p>
            <a:pPr lvl="2"/>
            <a:r>
              <a:rPr lang="en-US" dirty="0" smtClean="0"/>
              <a:t>Commercial</a:t>
            </a:r>
          </a:p>
          <a:p>
            <a:pPr lvl="2"/>
            <a:r>
              <a:rPr lang="en-US" dirty="0" smtClean="0"/>
              <a:t>Government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It’s still the Internet</a:t>
            </a:r>
          </a:p>
          <a:p>
            <a:pPr lvl="2"/>
            <a:r>
              <a:rPr lang="en-US" dirty="0" smtClean="0"/>
              <a:t>Designed for trusted participants</a:t>
            </a:r>
          </a:p>
          <a:p>
            <a:pPr lvl="2"/>
            <a:r>
              <a:rPr lang="en-US" dirty="0" smtClean="0"/>
              <a:t>Not really suitable for public access</a:t>
            </a:r>
          </a:p>
          <a:p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New capabilities will eliminate huge number of jobs</a:t>
            </a:r>
          </a:p>
          <a:p>
            <a:pPr lvl="2"/>
            <a:r>
              <a:rPr lang="en-US" dirty="0" smtClean="0"/>
              <a:t>Examples:  cashiers, inventory takers, many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50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Today’s privacy issues become much more severe</a:t>
            </a:r>
          </a:p>
          <a:p>
            <a:r>
              <a:rPr lang="en-US" dirty="0" smtClean="0"/>
              <a:t>Potential for exploitation by criminals and for government abuse</a:t>
            </a:r>
          </a:p>
          <a:p>
            <a:r>
              <a:rPr lang="en-US" dirty="0" smtClean="0"/>
              <a:t>Today, cell phone companies sell information about locations of their cell phone subscribers</a:t>
            </a:r>
          </a:p>
          <a:p>
            <a:r>
              <a:rPr lang="en-US" dirty="0" smtClean="0"/>
              <a:t>This is combined—today—with credit card purchase data to form very detailed profiles of our spending behavior</a:t>
            </a:r>
          </a:p>
          <a:p>
            <a:r>
              <a:rPr lang="en-US" dirty="0" smtClean="0"/>
              <a:t>Targeting ads to us is innocuous enough</a:t>
            </a:r>
          </a:p>
          <a:p>
            <a:r>
              <a:rPr lang="en-US" dirty="0" smtClean="0"/>
              <a:t>But we don’t want the burglar to know when we’re 150 miles from home</a:t>
            </a:r>
          </a:p>
          <a:p>
            <a:r>
              <a:rPr lang="en-US" dirty="0" smtClean="0"/>
              <a:t>We don’t want the police to use our cell phone GPS to automatically give us a speeding ticket if we exceed the speed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to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risks to liberty, not just from government</a:t>
            </a:r>
          </a:p>
          <a:p>
            <a:r>
              <a:rPr lang="en-US" dirty="0" smtClean="0"/>
              <a:t>What if all insurance companies insist that you put their GPS sensor on your car? </a:t>
            </a:r>
          </a:p>
          <a:p>
            <a:r>
              <a:rPr lang="en-US" dirty="0" smtClean="0"/>
              <a:t>What if every block on every street has a speeding ticket camera?</a:t>
            </a:r>
          </a:p>
          <a:p>
            <a:r>
              <a:rPr lang="en-US" dirty="0" smtClean="0"/>
              <a:t>What if bill collectors can purchase real-time information about where you are, hound you 24 hours a day?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60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Surveillance of public places is growing</a:t>
            </a:r>
          </a:p>
          <a:p>
            <a:r>
              <a:rPr lang="en-US" dirty="0" smtClean="0"/>
              <a:t>It has been shown to have great value for public safety</a:t>
            </a:r>
          </a:p>
          <a:p>
            <a:r>
              <a:rPr lang="en-US" dirty="0" smtClean="0"/>
              <a:t>But we don’t today have enough limits on use of data</a:t>
            </a:r>
          </a:p>
          <a:p>
            <a:r>
              <a:rPr lang="en-US" dirty="0" smtClean="0"/>
              <a:t>How much privacy should individuals have?</a:t>
            </a:r>
          </a:p>
          <a:p>
            <a:r>
              <a:rPr lang="en-US" dirty="0" smtClean="0"/>
              <a:t>Is a camera in a public place producing data that should be public?  Is it the same as a person standing outside looking around?</a:t>
            </a:r>
          </a:p>
          <a:p>
            <a:r>
              <a:rPr lang="en-US" dirty="0" smtClean="0"/>
              <a:t>What happens when faces can be recognized?  When license plates can be read automatically?</a:t>
            </a:r>
          </a:p>
          <a:p>
            <a:r>
              <a:rPr lang="en-US" dirty="0" smtClean="0"/>
              <a:t>Today police cruisers carry automatic license plate readers, scan every plate that is passed, automatically</a:t>
            </a:r>
          </a:p>
          <a:p>
            <a:r>
              <a:rPr lang="en-US" dirty="0" smtClean="0"/>
              <a:t>Easy to find a stolen car.  Hard to avoid abuse if the police become overzealous.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32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Internet was designed to serve trusted participants</a:t>
            </a:r>
          </a:p>
          <a:p>
            <a:pPr lvl="1"/>
            <a:r>
              <a:rPr lang="en-US" dirty="0" smtClean="0"/>
              <a:t>At the outset, all participants knew each other personally</a:t>
            </a:r>
          </a:p>
          <a:p>
            <a:pPr lvl="1"/>
            <a:r>
              <a:rPr lang="en-US" dirty="0" smtClean="0"/>
              <a:t>Design didn’t need to consider someone trying to subvert the network or other hosts</a:t>
            </a:r>
          </a:p>
          <a:p>
            <a:pPr lvl="1"/>
            <a:r>
              <a:rPr lang="en-US" dirty="0" smtClean="0"/>
              <a:t>Not suitable for public access</a:t>
            </a:r>
          </a:p>
          <a:p>
            <a:r>
              <a:rPr lang="en-US" dirty="0" smtClean="0"/>
              <a:t>Accountability is missing in the Internet</a:t>
            </a:r>
          </a:p>
          <a:p>
            <a:pPr lvl="1"/>
            <a:r>
              <a:rPr lang="en-US" dirty="0" smtClean="0"/>
              <a:t>Too easy to pretend to be someone else</a:t>
            </a:r>
          </a:p>
          <a:p>
            <a:pPr lvl="1"/>
            <a:r>
              <a:rPr lang="en-US" dirty="0" smtClean="0"/>
              <a:t>Hard to find bad guys and penalize them</a:t>
            </a:r>
          </a:p>
          <a:p>
            <a:pPr lvl="1"/>
            <a:r>
              <a:rPr lang="en-US" dirty="0" smtClean="0"/>
              <a:t>Huge resources are being wasted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21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where people are mostly entering information but not exercising judgment will increasingly disappear</a:t>
            </a:r>
          </a:p>
          <a:p>
            <a:pPr lvl="1"/>
            <a:r>
              <a:rPr lang="en-US" dirty="0" smtClean="0"/>
              <a:t>Examples:  store without cashiers or inventory clerks, toll road with no toll collectors (already here!), automatic checking of lift tickets at ski lift</a:t>
            </a:r>
          </a:p>
          <a:p>
            <a:r>
              <a:rPr lang="en-US" dirty="0" smtClean="0"/>
              <a:t>New jobs for people who perform these functions won’t be available because they will be going away also</a:t>
            </a:r>
          </a:p>
          <a:p>
            <a:r>
              <a:rPr lang="en-US" dirty="0" smtClean="0"/>
              <a:t>National vision and a plan about this problem is needed</a:t>
            </a:r>
          </a:p>
          <a:p>
            <a:r>
              <a:rPr lang="en-US" dirty="0" smtClean="0"/>
              <a:t>It may be necessary to rethink employment</a:t>
            </a:r>
          </a:p>
          <a:p>
            <a:pPr lvl="1"/>
            <a:r>
              <a:rPr lang="en-US" dirty="0" smtClean="0"/>
              <a:t>32-hour work week?</a:t>
            </a:r>
          </a:p>
          <a:p>
            <a:pPr lvl="1"/>
            <a:r>
              <a:rPr lang="en-US" dirty="0" smtClean="0"/>
              <a:t>Job sharing?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61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Examples…from serious </a:t>
            </a:r>
            <a:r>
              <a:rPr lang="en-US" smtClean="0"/>
              <a:t>to silly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9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 de France Stationary Bicycle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19600" y="1600200"/>
            <a:ext cx="3657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Connects to the Internet through Wi-Fi</a:t>
            </a:r>
          </a:p>
          <a:p>
            <a:r>
              <a:rPr lang="en-US" dirty="0" smtClean="0"/>
              <a:t>Works with iFit.com Web site</a:t>
            </a:r>
          </a:p>
          <a:p>
            <a:r>
              <a:rPr lang="en-US" dirty="0" smtClean="0"/>
              <a:t>You draw maps using Google maps on iFit.com, which automatically downloads the workout to your bike</a:t>
            </a:r>
          </a:p>
          <a:p>
            <a:r>
              <a:rPr lang="en-US" dirty="0" smtClean="0"/>
              <a:t>Bike follows the plan, displays overhead view</a:t>
            </a:r>
          </a:p>
          <a:p>
            <a:r>
              <a:rPr lang="en-US" dirty="0" smtClean="0"/>
              <a:t>When terrain slopes up, bike tilts forward, pedaling gets harder</a:t>
            </a:r>
          </a:p>
          <a:p>
            <a:r>
              <a:rPr lang="en-US" dirty="0" smtClean="0"/>
              <a:t>When terrain slopes down, bike tilts forward, pedaling gets easier</a:t>
            </a:r>
          </a:p>
          <a:p>
            <a:r>
              <a:rPr lang="en-US" dirty="0" smtClean="0"/>
              <a:t>Web site displays roadside view of scenery while the bike is ridden</a:t>
            </a:r>
          </a:p>
          <a:p>
            <a:r>
              <a:rPr lang="en-US" dirty="0" smtClean="0"/>
              <a:t>The product has much more limited value without an active Internet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312436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9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Web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Web 1.0</a:t>
            </a:r>
          </a:p>
          <a:p>
            <a:pPr lvl="1" indent="-342900"/>
            <a:r>
              <a:rPr lang="en-US" dirty="0" smtClean="0"/>
              <a:t>Web as information distribution, access</a:t>
            </a:r>
          </a:p>
          <a:p>
            <a:pPr lvl="1" indent="-342900"/>
            <a:r>
              <a:rPr lang="en-US" dirty="0" smtClean="0"/>
              <a:t>Content developed by providers, accessed by the masses</a:t>
            </a:r>
          </a:p>
          <a:p>
            <a:pPr lvl="1" indent="-342900"/>
            <a:r>
              <a:rPr lang="en-US" dirty="0" smtClean="0"/>
              <a:t>Impact:  disintermediation</a:t>
            </a:r>
          </a:p>
          <a:p>
            <a:pPr lvl="2" indent="-342900"/>
            <a:r>
              <a:rPr lang="en-US" dirty="0" smtClean="0"/>
              <a:t>Examples:  CD stores vanish, travel agent business hollowed out</a:t>
            </a:r>
          </a:p>
          <a:p>
            <a:pPr indent="-342900"/>
            <a:r>
              <a:rPr lang="en-US" dirty="0" smtClean="0"/>
              <a:t>Web 2.0</a:t>
            </a:r>
          </a:p>
          <a:p>
            <a:pPr lvl="1" indent="-342900"/>
            <a:r>
              <a:rPr lang="en-US" dirty="0" smtClean="0"/>
              <a:t>Collaboration by the masses in developing content</a:t>
            </a:r>
          </a:p>
          <a:p>
            <a:pPr lvl="1" indent="-342900"/>
            <a:r>
              <a:rPr lang="en-US" dirty="0" smtClean="0"/>
              <a:t>Increased impact from Web participants</a:t>
            </a:r>
          </a:p>
          <a:p>
            <a:pPr lvl="1" indent="-342900"/>
            <a:r>
              <a:rPr lang="en-US" dirty="0" smtClean="0"/>
              <a:t>Impact:  direct power of self-organized feedback</a:t>
            </a:r>
          </a:p>
          <a:p>
            <a:pPr lvl="2" indent="-342900"/>
            <a:r>
              <a:rPr lang="en-US" dirty="0" smtClean="0"/>
              <a:t>Examples:  decline of newspapers,  rise of blogs, impact of Facebook on businesses, Wikipedia</a:t>
            </a:r>
          </a:p>
          <a:p>
            <a:pPr indent="-342900"/>
            <a:r>
              <a:rPr lang="en-US" dirty="0" smtClean="0"/>
              <a:t>The Internet of Things</a:t>
            </a:r>
          </a:p>
          <a:p>
            <a:pPr lvl="1" indent="-342900"/>
            <a:r>
              <a:rPr lang="en-US" dirty="0" smtClean="0"/>
              <a:t>Everyday objects are Internet hosts</a:t>
            </a:r>
          </a:p>
          <a:p>
            <a:pPr lvl="1" indent="-342900"/>
            <a:r>
              <a:rPr lang="en-US" dirty="0" smtClean="0"/>
              <a:t>Great impact on everyday life</a:t>
            </a:r>
          </a:p>
          <a:p>
            <a:pPr lvl="1" indent="-342900"/>
            <a:r>
              <a:rPr lang="en-US" dirty="0" smtClean="0"/>
              <a:t>Impact:  new abilities to understand and control our surroundings</a:t>
            </a:r>
          </a:p>
          <a:p>
            <a:pPr lvl="2" indent="-342900"/>
            <a:r>
              <a:rPr lang="en-US" dirty="0" smtClean="0"/>
              <a:t>Examples:  self-driving cars, new medical diagnosis, new levels of retail automation</a:t>
            </a:r>
          </a:p>
          <a:p>
            <a:pPr lvl="1" indent="-34290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67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81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44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2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22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43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78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92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43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2DFC-6C96-4C02-AC84-352DB8DD33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25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http://mckinseyquarterly.com</a:t>
            </a:r>
            <a:r>
              <a:rPr lang="en-US" dirty="0" smtClean="0"/>
              <a:t>  The Internet of Things</a:t>
            </a:r>
          </a:p>
          <a:p>
            <a:r>
              <a:rPr lang="en-US" dirty="0" smtClean="0">
                <a:hlinkClick r:id="rId3"/>
              </a:rPr>
              <a:t>http://wikipedia.org</a:t>
            </a:r>
            <a:r>
              <a:rPr lang="en-US" dirty="0" smtClean="0"/>
              <a:t>  The Internet of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6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onsequences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Think of all objects tagged with RFID tags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All objects of daily life known by computers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Life on Earth would change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Companies never run out of stock or waste products in production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Mislaid or stolen items are all found immediately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Sensors and actuators embedded in physical objects are linked through wired and wireless connections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Objects can sense the environment and communicate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873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Addressability of things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Can make all things accessible through present naming protocols, through URI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Objects may converse or may only be referred to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IPv6 has enough IP addresses to communicate with every object in the world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Computers are developing the power to track every object in the world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Internet will provide the communication needed for this tracking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6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“Thing”?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“Thing” covers a wide variety of devices:</a:t>
            </a:r>
          </a:p>
          <a:p>
            <a:r>
              <a:rPr lang="en-US" dirty="0" smtClean="0"/>
              <a:t>Heart monitoring implants</a:t>
            </a:r>
          </a:p>
          <a:p>
            <a:r>
              <a:rPr lang="en-US" dirty="0" smtClean="0"/>
              <a:t>Biochip transponders on farm animals</a:t>
            </a:r>
          </a:p>
          <a:p>
            <a:r>
              <a:rPr lang="en-US" dirty="0" smtClean="0"/>
              <a:t>Autos with built-in sensors</a:t>
            </a:r>
          </a:p>
          <a:p>
            <a:r>
              <a:rPr lang="en-US" dirty="0" smtClean="0"/>
              <a:t>Robots for bomb disposal</a:t>
            </a:r>
          </a:p>
          <a:p>
            <a:r>
              <a:rPr lang="en-US" dirty="0" smtClean="0"/>
              <a:t>Gadgets at home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0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Roadmap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"/>
          <a:stretch/>
        </p:blipFill>
        <p:spPr>
          <a:xfrm>
            <a:off x="228600" y="1752600"/>
            <a:ext cx="7995477" cy="4642945"/>
          </a:xfrm>
        </p:spPr>
      </p:pic>
    </p:spTree>
    <p:extLst>
      <p:ext uri="{BB962C8B-B14F-4D97-AF65-F5344CB8AC3E}">
        <p14:creationId xmlns:p14="http://schemas.microsoft.com/office/powerpoint/2010/main" val="313860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/>
          <a:stretch/>
        </p:blipFill>
        <p:spPr bwMode="auto">
          <a:xfrm>
            <a:off x="1295400" y="1752600"/>
            <a:ext cx="5629275" cy="442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88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behavior</a:t>
            </a:r>
          </a:p>
          <a:p>
            <a:pPr lvl="1"/>
            <a:r>
              <a:rPr lang="en-US" dirty="0" smtClean="0"/>
              <a:t>Products with sensors can be tracked and interacted with</a:t>
            </a:r>
          </a:p>
          <a:p>
            <a:pPr lvl="1"/>
            <a:r>
              <a:rPr lang="en-US" dirty="0" smtClean="0"/>
              <a:t>Business models can be fine-tuned to use this information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nsurance companies offer to put location sensor into insured car, basing rates on actual driving measurements</a:t>
            </a:r>
          </a:p>
          <a:p>
            <a:pPr lvl="1"/>
            <a:r>
              <a:rPr lang="en-US" dirty="0" smtClean="0"/>
              <a:t>Embed sensors in rental car, rent for short times to registered service users (</a:t>
            </a:r>
            <a:r>
              <a:rPr lang="en-US" dirty="0" err="1" smtClean="0"/>
              <a:t>Zipcar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Makers of jet engines retain ownership of engines in planes, charge for hours used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1E01-08DC-46B1-9B7D-A4C8B5A4DD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835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263</TotalTime>
  <Words>1743</Words>
  <Application>Microsoft Office PowerPoint</Application>
  <PresentationFormat>On-screen Show (4:3)</PresentationFormat>
  <Paragraphs>228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</vt:lpstr>
      <vt:lpstr>Custom Design</vt:lpstr>
      <vt:lpstr>Adjacency</vt:lpstr>
      <vt:lpstr>PowerPoint Presentation</vt:lpstr>
      <vt:lpstr>The Internet of Things</vt:lpstr>
      <vt:lpstr>Evolution of the Web</vt:lpstr>
      <vt:lpstr>Consequences</vt:lpstr>
      <vt:lpstr>Addressability of things</vt:lpstr>
      <vt:lpstr>What’s a “Thing”?</vt:lpstr>
      <vt:lpstr>Technology Roadmap</vt:lpstr>
      <vt:lpstr>Information and Analysis</vt:lpstr>
      <vt:lpstr>Information and Analysis</vt:lpstr>
      <vt:lpstr>Enhanced Situational Awareness</vt:lpstr>
      <vt:lpstr>Sensor-Driven Decision Analytics</vt:lpstr>
      <vt:lpstr>Automation and Control</vt:lpstr>
      <vt:lpstr>Process Optimization</vt:lpstr>
      <vt:lpstr>Optimized Resource Consumption</vt:lpstr>
      <vt:lpstr>Complex Autonomous Systems</vt:lpstr>
      <vt:lpstr>A Few More Prosaic Examples</vt:lpstr>
      <vt:lpstr>Shopping</vt:lpstr>
      <vt:lpstr>Water Management</vt:lpstr>
      <vt:lpstr>Cities</vt:lpstr>
      <vt:lpstr>Food Tracking</vt:lpstr>
      <vt:lpstr>More Examples</vt:lpstr>
      <vt:lpstr>Issues</vt:lpstr>
      <vt:lpstr>Privacy Issues</vt:lpstr>
      <vt:lpstr>Risks to Liberty</vt:lpstr>
      <vt:lpstr>Surveillance </vt:lpstr>
      <vt:lpstr>Security</vt:lpstr>
      <vt:lpstr>Employment</vt:lpstr>
      <vt:lpstr>Examples…from serious to silly</vt:lpstr>
      <vt:lpstr>Tour de France Stationary Bicycle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 of Things  from a talk by Bruce Sterling, Science fiction writer, at an o’reilly conference in 2006</dc:title>
  <dc:creator>Dave Roberts</dc:creator>
  <cp:lastModifiedBy>Dave Roberts</cp:lastModifiedBy>
  <cp:revision>27</cp:revision>
  <dcterms:created xsi:type="dcterms:W3CDTF">2011-12-13T05:58:02Z</dcterms:created>
  <dcterms:modified xsi:type="dcterms:W3CDTF">2016-11-08T14:57:49Z</dcterms:modified>
</cp:coreProperties>
</file>